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a Hamah Alfidaa" charset="1" panose="00000500000000000000"/>
      <p:regular r:id="rId10"/>
    </p:embeddedFont>
    <p:embeddedFont>
      <p:font typeface="Ara Hamah Alfidaa Italics" charset="1" panose="00000500000000000000"/>
      <p:regular r:id="rId11"/>
    </p:embeddedFont>
    <p:embeddedFont>
      <p:font typeface="Tek Tall Arabic" charset="1" panose="00000000000000000000"/>
      <p:regular r:id="rId12"/>
    </p:embeddedFont>
    <p:embeddedFont>
      <p:font typeface="Tek Tall Arabic Bold" charset="1" panose="00000000000000000000"/>
      <p:regular r:id="rId13"/>
    </p:embeddedFont>
    <p:embeddedFont>
      <p:font typeface="Tek Tall Arabic Thin" charset="1" panose="00000000000000000000"/>
      <p:regular r:id="rId14"/>
    </p:embeddedFont>
    <p:embeddedFont>
      <p:font typeface="Tek Tall Arabic Extra-Light" charset="1" panose="00000000000000000000"/>
      <p:regular r:id="rId15"/>
    </p:embeddedFont>
    <p:embeddedFont>
      <p:font typeface="Tek Tall Arabic Light" charset="1" panose="00000000000000000000"/>
      <p:regular r:id="rId16"/>
    </p:embeddedFont>
    <p:embeddedFont>
      <p:font typeface="Tek Tall Arabic Medium" charset="1" panose="00000000000000000000"/>
      <p:regular r:id="rId17"/>
    </p:embeddedFont>
    <p:embeddedFont>
      <p:font typeface="Tek Tall Arabic Semi-Bold" charset="1" panose="00000000000000000000"/>
      <p:regular r:id="rId18"/>
    </p:embeddedFont>
    <p:embeddedFont>
      <p:font typeface="Blinker" charset="1" panose="02000000000000000000"/>
      <p:regular r:id="rId19"/>
    </p:embeddedFont>
    <p:embeddedFont>
      <p:font typeface="Blinker Bold" charset="1" panose="02000000000000000000"/>
      <p:regular r:id="rId20"/>
    </p:embeddedFont>
    <p:embeddedFont>
      <p:font typeface="Blinker Thin" charset="1" panose="02000000000000000000"/>
      <p:regular r:id="rId21"/>
    </p:embeddedFont>
    <p:embeddedFont>
      <p:font typeface="TT Chocolates" charset="1" panose="02000503020000020003"/>
      <p:regular r:id="rId22"/>
    </p:embeddedFont>
    <p:embeddedFont>
      <p:font typeface="TT Chocolates Bold" charset="1" panose="02000803020000020003"/>
      <p:regular r:id="rId23"/>
    </p:embeddedFont>
    <p:embeddedFont>
      <p:font typeface="TT Chocolates Italics" charset="1" panose="02000503020000090003"/>
      <p:regular r:id="rId24"/>
    </p:embeddedFont>
    <p:embeddedFont>
      <p:font typeface="TT Chocolates Bold Italics" charset="1" panose="02000803030000090003"/>
      <p:regular r:id="rId25"/>
    </p:embeddedFont>
    <p:embeddedFont>
      <p:font typeface="TT Chocolates Extra-Light" charset="1" panose="02000503030000020003"/>
      <p:regular r:id="rId26"/>
    </p:embeddedFont>
    <p:embeddedFont>
      <p:font typeface="TT Chocolates Extra-Light Italics" charset="1" panose="02000503030000090003"/>
      <p:regular r:id="rId27"/>
    </p:embeddedFont>
    <p:embeddedFont>
      <p:font typeface="TT Chocolates Light Italics" charset="1" panose="02000503030000090003"/>
      <p:regular r:id="rId28"/>
    </p:embeddedFont>
    <p:embeddedFont>
      <p:font typeface="TT Chocolates Ultra-Bold" charset="1" panose="02000903040000020003"/>
      <p:regular r:id="rId29"/>
    </p:embeddedFont>
    <p:embeddedFont>
      <p:font typeface="TT Chocolates Ultra-Bold Italics" charset="1" panose="020009030500000900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45" Target="slides/slide15.xml" Type="http://schemas.openxmlformats.org/officeDocument/2006/relationships/slide"/><Relationship Id="rId46"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2.jpeg" Type="http://schemas.openxmlformats.org/officeDocument/2006/relationships/image"/><Relationship Id="rId8" Target="../media/VAF3S6LJURM.mp4" Type="http://schemas.openxmlformats.org/officeDocument/2006/relationships/video"/><Relationship Id="rId9" Target="../media/VAF3S6LJURM.mp4" Type="http://schemas.microsoft.com/office/2007/relationships/media"/></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5.pn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4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4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0.jpeg" Type="http://schemas.openxmlformats.org/officeDocument/2006/relationships/image"/><Relationship Id="rId6" Target="../media/image21.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22.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6.png" Type="http://schemas.openxmlformats.org/officeDocument/2006/relationships/image"/><Relationship Id="rId6" Target="../media/image27.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4018927" y="-749000"/>
            <a:ext cx="25077868" cy="17812091"/>
          </a:xfrm>
          <a:custGeom>
            <a:avLst/>
            <a:gdLst/>
            <a:ahLst/>
            <a:cxnLst/>
            <a:rect r="r" b="b" t="t" l="l"/>
            <a:pathLst>
              <a:path h="17812091" w="25077868">
                <a:moveTo>
                  <a:pt x="0" y="0"/>
                </a:moveTo>
                <a:lnTo>
                  <a:pt x="25077868" y="0"/>
                </a:lnTo>
                <a:lnTo>
                  <a:pt x="25077868" y="17812091"/>
                </a:lnTo>
                <a:lnTo>
                  <a:pt x="0" y="17812091"/>
                </a:lnTo>
                <a:lnTo>
                  <a:pt x="0" y="0"/>
                </a:lnTo>
                <a:close/>
              </a:path>
            </a:pathLst>
          </a:custGeom>
          <a:blipFill>
            <a:blip r:embed="rId3">
              <a:alphaModFix amt="53000"/>
            </a:blip>
            <a:stretch>
              <a:fillRect l="0" t="0" r="0" b="0"/>
            </a:stretch>
          </a:blipFill>
        </p:spPr>
      </p:sp>
      <p:sp>
        <p:nvSpPr>
          <p:cNvPr name="TextBox 4" id="4"/>
          <p:cNvSpPr txBox="true"/>
          <p:nvPr/>
        </p:nvSpPr>
        <p:spPr>
          <a:xfrm rot="0">
            <a:off x="1028700" y="2652842"/>
            <a:ext cx="8732786" cy="4449318"/>
          </a:xfrm>
          <a:prstGeom prst="rect">
            <a:avLst/>
          </a:prstGeom>
        </p:spPr>
        <p:txBody>
          <a:bodyPr anchor="t" rtlCol="false" tIns="0" lIns="0" bIns="0" rIns="0">
            <a:spAutoFit/>
          </a:bodyPr>
          <a:lstStyle/>
          <a:p>
            <a:pPr>
              <a:lnSpc>
                <a:spcPts val="16206"/>
              </a:lnSpc>
            </a:pPr>
            <a:r>
              <a:rPr lang="en-US" sz="22200">
                <a:solidFill>
                  <a:srgbClr val="FFFFFF"/>
                </a:solidFill>
                <a:latin typeface="Ara Hamah Alfidaa"/>
              </a:rPr>
              <a:t>DESIGN</a:t>
            </a:r>
          </a:p>
          <a:p>
            <a:pPr>
              <a:lnSpc>
                <a:spcPts val="16206"/>
              </a:lnSpc>
            </a:pPr>
            <a:r>
              <a:rPr lang="en-US" sz="22200">
                <a:solidFill>
                  <a:srgbClr val="FFFFFF"/>
                </a:solidFill>
                <a:latin typeface="Ara Hamah Alfidaa"/>
              </a:rPr>
              <a:t>THINKING</a:t>
            </a:r>
          </a:p>
        </p:txBody>
      </p:sp>
      <p:sp>
        <p:nvSpPr>
          <p:cNvPr name="Freeform 5" id="5"/>
          <p:cNvSpPr/>
          <p:nvPr/>
        </p:nvSpPr>
        <p:spPr>
          <a:xfrm flipH="false" flipV="false" rot="0">
            <a:off x="1404153" y="6798564"/>
            <a:ext cx="7115854" cy="1358481"/>
          </a:xfrm>
          <a:custGeom>
            <a:avLst/>
            <a:gdLst/>
            <a:ahLst/>
            <a:cxnLst/>
            <a:rect r="r" b="b" t="t" l="l"/>
            <a:pathLst>
              <a:path h="1358481" w="7115854">
                <a:moveTo>
                  <a:pt x="0" y="0"/>
                </a:moveTo>
                <a:lnTo>
                  <a:pt x="7115854" y="0"/>
                </a:lnTo>
                <a:lnTo>
                  <a:pt x="7115854" y="1358482"/>
                </a:lnTo>
                <a:lnTo>
                  <a:pt x="0" y="1358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3062465" y="8940396"/>
            <a:ext cx="6102269" cy="635808"/>
            <a:chOff x="0" y="0"/>
            <a:chExt cx="3900488" cy="406400"/>
          </a:xfrm>
        </p:grpSpPr>
        <p:sp>
          <p:nvSpPr>
            <p:cNvPr name="Freeform 7" id="7"/>
            <p:cNvSpPr/>
            <p:nvPr/>
          </p:nvSpPr>
          <p:spPr>
            <a:xfrm flipH="false" flipV="false" rot="0">
              <a:off x="0" y="0"/>
              <a:ext cx="3900488" cy="406400"/>
            </a:xfrm>
            <a:custGeom>
              <a:avLst/>
              <a:gdLst/>
              <a:ahLst/>
              <a:cxnLst/>
              <a:rect r="r" b="b" t="t" l="l"/>
              <a:pathLst>
                <a:path h="406400" w="3900488">
                  <a:moveTo>
                    <a:pt x="3697288" y="0"/>
                  </a:moveTo>
                  <a:cubicBezTo>
                    <a:pt x="3809512" y="0"/>
                    <a:pt x="3900488" y="90976"/>
                    <a:pt x="3900488" y="203200"/>
                  </a:cubicBezTo>
                  <a:cubicBezTo>
                    <a:pt x="3900488" y="315424"/>
                    <a:pt x="3809512" y="406400"/>
                    <a:pt x="3697288" y="406400"/>
                  </a:cubicBezTo>
                  <a:lnTo>
                    <a:pt x="203200" y="406400"/>
                  </a:lnTo>
                  <a:cubicBezTo>
                    <a:pt x="90976" y="406400"/>
                    <a:pt x="0" y="315424"/>
                    <a:pt x="0" y="203200"/>
                  </a:cubicBezTo>
                  <a:cubicBezTo>
                    <a:pt x="0" y="90976"/>
                    <a:pt x="90976" y="0"/>
                    <a:pt x="203200" y="0"/>
                  </a:cubicBezTo>
                  <a:close/>
                </a:path>
              </a:pathLst>
            </a:custGeom>
            <a:solidFill>
              <a:srgbClr val="FFFFFF">
                <a:alpha val="85882"/>
              </a:srgbClr>
            </a:solidFill>
          </p:spPr>
        </p:sp>
        <p:sp>
          <p:nvSpPr>
            <p:cNvPr name="TextBox 8" id="8"/>
            <p:cNvSpPr txBox="true"/>
            <p:nvPr/>
          </p:nvSpPr>
          <p:spPr>
            <a:xfrm>
              <a:off x="0" y="28575"/>
              <a:ext cx="3900488" cy="377825"/>
            </a:xfrm>
            <a:prstGeom prst="rect">
              <a:avLst/>
            </a:prstGeom>
          </p:spPr>
          <p:txBody>
            <a:bodyPr anchor="ctr" rtlCol="false" tIns="50800" lIns="50800" bIns="50800" rIns="50800"/>
            <a:lstStyle/>
            <a:p>
              <a:pPr algn="ctr">
                <a:lnSpc>
                  <a:spcPts val="2386"/>
                </a:lnSpc>
              </a:pPr>
            </a:p>
          </p:txBody>
        </p:sp>
      </p:grpSp>
      <p:sp>
        <p:nvSpPr>
          <p:cNvPr name="TextBox 9" id="9"/>
          <p:cNvSpPr txBox="true"/>
          <p:nvPr/>
        </p:nvSpPr>
        <p:spPr>
          <a:xfrm rot="0">
            <a:off x="1047750" y="6930710"/>
            <a:ext cx="6805701" cy="936625"/>
          </a:xfrm>
          <a:prstGeom prst="rect">
            <a:avLst/>
          </a:prstGeom>
        </p:spPr>
        <p:txBody>
          <a:bodyPr anchor="t" rtlCol="false" tIns="0" lIns="0" bIns="0" rIns="0">
            <a:spAutoFit/>
          </a:bodyPr>
          <a:lstStyle/>
          <a:p>
            <a:pPr algn="ctr">
              <a:lnSpc>
                <a:spcPts val="7699"/>
              </a:lnSpc>
            </a:pPr>
            <a:r>
              <a:rPr lang="en-US" sz="5499" spc="478">
                <a:solidFill>
                  <a:srgbClr val="232E54"/>
                </a:solidFill>
                <a:latin typeface="Tek Tall Arabic Bold"/>
              </a:rPr>
              <a:t>Let’s start!</a:t>
            </a:r>
          </a:p>
        </p:txBody>
      </p:sp>
      <p:sp>
        <p:nvSpPr>
          <p:cNvPr name="TextBox 10" id="10"/>
          <p:cNvSpPr txBox="true"/>
          <p:nvPr/>
        </p:nvSpPr>
        <p:spPr>
          <a:xfrm rot="0">
            <a:off x="13062465" y="9043352"/>
            <a:ext cx="4658006" cy="382270"/>
          </a:xfrm>
          <a:prstGeom prst="rect">
            <a:avLst/>
          </a:prstGeom>
        </p:spPr>
        <p:txBody>
          <a:bodyPr anchor="t" rtlCol="false" tIns="0" lIns="0" bIns="0" rIns="0">
            <a:spAutoFit/>
          </a:bodyPr>
          <a:lstStyle/>
          <a:p>
            <a:pPr algn="ctr">
              <a:lnSpc>
                <a:spcPts val="3079"/>
              </a:lnSpc>
              <a:spcBef>
                <a:spcPct val="0"/>
              </a:spcBef>
            </a:pPr>
            <a:r>
              <a:rPr lang="en-US" sz="2199">
                <a:solidFill>
                  <a:srgbClr val="A036BB"/>
                </a:solidFill>
                <a:latin typeface="TT Chocolates Bold"/>
              </a:rPr>
              <a:t>Group 10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16234" y="371325"/>
            <a:ext cx="4941937" cy="943461"/>
            <a:chOff x="0" y="0"/>
            <a:chExt cx="6589249" cy="1257948"/>
          </a:xfrm>
        </p:grpSpPr>
        <p:sp>
          <p:nvSpPr>
            <p:cNvPr name="Freeform 5" id="5"/>
            <p:cNvSpPr/>
            <p:nvPr/>
          </p:nvSpPr>
          <p:spPr>
            <a:xfrm flipH="false" flipV="false" rot="0">
              <a:off x="0" y="0"/>
              <a:ext cx="6589249" cy="1257948"/>
            </a:xfrm>
            <a:custGeom>
              <a:avLst/>
              <a:gdLst/>
              <a:ahLst/>
              <a:cxnLst/>
              <a:rect r="r" b="b" t="t" l="l"/>
              <a:pathLst>
                <a:path h="1257948" w="6589249">
                  <a:moveTo>
                    <a:pt x="0" y="0"/>
                  </a:moveTo>
                  <a:lnTo>
                    <a:pt x="6589249" y="0"/>
                  </a:lnTo>
                  <a:lnTo>
                    <a:pt x="6589249" y="1257948"/>
                  </a:lnTo>
                  <a:lnTo>
                    <a:pt x="0" y="12579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61964"/>
              <a:ext cx="5324239" cy="783337"/>
            </a:xfrm>
            <a:prstGeom prst="rect">
              <a:avLst/>
            </a:prstGeom>
          </p:spPr>
          <p:txBody>
            <a:bodyPr anchor="t" rtlCol="false" tIns="0" lIns="0" bIns="0" rIns="0">
              <a:spAutoFit/>
            </a:bodyPr>
            <a:lstStyle/>
            <a:p>
              <a:pPr algn="ctr">
                <a:lnSpc>
                  <a:spcPts val="4848"/>
                </a:lnSpc>
              </a:pPr>
              <a:r>
                <a:rPr lang="en-US" sz="3463" spc="533">
                  <a:solidFill>
                    <a:srgbClr val="232E54"/>
                  </a:solidFill>
                  <a:latin typeface="Tek Tall Arabic Bold"/>
                </a:rPr>
                <a:t>Ideate</a:t>
              </a:r>
            </a:p>
          </p:txBody>
        </p:sp>
      </p:grpSp>
      <p:grpSp>
        <p:nvGrpSpPr>
          <p:cNvPr name="Group 7" id="7"/>
          <p:cNvGrpSpPr>
            <a:grpSpLocks noChangeAspect="true"/>
          </p:cNvGrpSpPr>
          <p:nvPr/>
        </p:nvGrpSpPr>
        <p:grpSpPr>
          <a:xfrm rot="0">
            <a:off x="12959492" y="3882468"/>
            <a:ext cx="3674020" cy="5252208"/>
            <a:chOff x="0" y="0"/>
            <a:chExt cx="4434840" cy="6339840"/>
          </a:xfrm>
        </p:grpSpPr>
        <p:sp>
          <p:nvSpPr>
            <p:cNvPr name="Freeform 8" id="8"/>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7"/>
              <a:stretch>
                <a:fillRect l="-1830" t="0" r="-1830" b="0"/>
              </a:stretch>
            </a:blipFill>
          </p:spPr>
        </p:sp>
        <p:sp>
          <p:nvSpPr>
            <p:cNvPr name="Freeform 9" id="9"/>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10" id="10"/>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11" id="11"/>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12" id="12"/>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grpSp>
        <p:nvGrpSpPr>
          <p:cNvPr name="Group 13" id="13"/>
          <p:cNvGrpSpPr>
            <a:grpSpLocks noChangeAspect="true"/>
          </p:cNvGrpSpPr>
          <p:nvPr/>
        </p:nvGrpSpPr>
        <p:grpSpPr>
          <a:xfrm rot="0">
            <a:off x="9056872" y="3882468"/>
            <a:ext cx="3674020" cy="5252208"/>
            <a:chOff x="0" y="0"/>
            <a:chExt cx="4434840" cy="6339840"/>
          </a:xfrm>
        </p:grpSpPr>
        <p:sp>
          <p:nvSpPr>
            <p:cNvPr name="Freeform 14" id="14"/>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8"/>
              <a:stretch>
                <a:fillRect l="-2239" t="0" r="-2239" b="0"/>
              </a:stretch>
            </a:blipFill>
          </p:spPr>
        </p:sp>
        <p:sp>
          <p:nvSpPr>
            <p:cNvPr name="Freeform 15" id="15"/>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16" id="16"/>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17" id="17"/>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18" id="18"/>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grpSp>
        <p:nvGrpSpPr>
          <p:cNvPr name="Group 19" id="19"/>
          <p:cNvGrpSpPr>
            <a:grpSpLocks noChangeAspect="true"/>
          </p:cNvGrpSpPr>
          <p:nvPr/>
        </p:nvGrpSpPr>
        <p:grpSpPr>
          <a:xfrm rot="0">
            <a:off x="5158171" y="3881830"/>
            <a:ext cx="3674466" cy="5252845"/>
            <a:chOff x="0" y="0"/>
            <a:chExt cx="4434840" cy="6339840"/>
          </a:xfrm>
        </p:grpSpPr>
        <p:sp>
          <p:nvSpPr>
            <p:cNvPr name="Freeform 20" id="20"/>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9"/>
              <a:stretch>
                <a:fillRect l="-1693" t="0" r="-1693" b="0"/>
              </a:stretch>
            </a:blipFill>
          </p:spPr>
        </p:sp>
        <p:sp>
          <p:nvSpPr>
            <p:cNvPr name="Freeform 21" id="21"/>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22" id="22"/>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23" id="23"/>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24" id="24"/>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grpSp>
        <p:nvGrpSpPr>
          <p:cNvPr name="Group 25" id="25"/>
          <p:cNvGrpSpPr>
            <a:grpSpLocks noChangeAspect="true"/>
          </p:cNvGrpSpPr>
          <p:nvPr/>
        </p:nvGrpSpPr>
        <p:grpSpPr>
          <a:xfrm rot="0">
            <a:off x="481790" y="3355498"/>
            <a:ext cx="4410824" cy="6305508"/>
            <a:chOff x="0" y="0"/>
            <a:chExt cx="4434840" cy="6339840"/>
          </a:xfrm>
        </p:grpSpPr>
        <p:sp>
          <p:nvSpPr>
            <p:cNvPr name="Freeform 26" id="26"/>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10"/>
              <a:stretch>
                <a:fillRect l="-2153" t="0" r="-2153" b="0"/>
              </a:stretch>
            </a:blipFill>
          </p:spPr>
        </p:sp>
        <p:sp>
          <p:nvSpPr>
            <p:cNvPr name="Freeform 27" id="27"/>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28" id="28"/>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29" id="29"/>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30" id="30"/>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name="TextBox 31" id="31"/>
          <p:cNvSpPr txBox="true"/>
          <p:nvPr/>
        </p:nvSpPr>
        <p:spPr>
          <a:xfrm rot="0">
            <a:off x="252824" y="1460167"/>
            <a:ext cx="17782351" cy="1685781"/>
          </a:xfrm>
          <a:prstGeom prst="rect">
            <a:avLst/>
          </a:prstGeom>
        </p:spPr>
        <p:txBody>
          <a:bodyPr anchor="t" rtlCol="false" tIns="0" lIns="0" bIns="0" rIns="0">
            <a:spAutoFit/>
          </a:bodyPr>
          <a:lstStyle/>
          <a:p>
            <a:pPr algn="l">
              <a:lnSpc>
                <a:spcPts val="4524"/>
              </a:lnSpc>
              <a:spcBef>
                <a:spcPct val="0"/>
              </a:spcBef>
            </a:pPr>
            <a:r>
              <a:rPr lang="en-US" sz="3231">
                <a:solidFill>
                  <a:srgbClr val="FFFFFF"/>
                </a:solidFill>
                <a:latin typeface="Ara Hamah Alfidaa"/>
              </a:rPr>
              <a:t>We discussed suitable features and improvements that could be made to the app. </a:t>
            </a:r>
            <a:r>
              <a:rPr lang="en-US" sz="3231">
                <a:solidFill>
                  <a:srgbClr val="FFFFFF"/>
                </a:solidFill>
                <a:latin typeface="Ara Hamah Alfidaa"/>
              </a:rPr>
              <a:t>here is The sketches included appropriate suggestions from the survey and suitable features that are useful for the users. Once we reached an agreement for the sketches, we began to make the prototype on Canva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2293268" y="4289604"/>
            <a:ext cx="4966032" cy="4270787"/>
          </a:xfrm>
          <a:custGeom>
            <a:avLst/>
            <a:gdLst/>
            <a:ahLst/>
            <a:cxnLst/>
            <a:rect r="r" b="b" t="t" l="l"/>
            <a:pathLst>
              <a:path h="4270787" w="4966032">
                <a:moveTo>
                  <a:pt x="0" y="0"/>
                </a:moveTo>
                <a:lnTo>
                  <a:pt x="4966032" y="0"/>
                </a:lnTo>
                <a:lnTo>
                  <a:pt x="4966032" y="4270787"/>
                </a:lnTo>
                <a:lnTo>
                  <a:pt x="0" y="42707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5" id="5">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6766012" y="0"/>
            <a:ext cx="4755976" cy="10287000"/>
          </a:xfrm>
          <a:prstGeom prst="rect">
            <a:avLst/>
          </a:prstGeom>
        </p:spPr>
      </p:pic>
      <p:sp>
        <p:nvSpPr>
          <p:cNvPr name="TextBox 6" id="6"/>
          <p:cNvSpPr txBox="true"/>
          <p:nvPr/>
        </p:nvSpPr>
        <p:spPr>
          <a:xfrm rot="0">
            <a:off x="12293268" y="5262957"/>
            <a:ext cx="4966032" cy="2076431"/>
          </a:xfrm>
          <a:prstGeom prst="rect">
            <a:avLst/>
          </a:prstGeom>
        </p:spPr>
        <p:txBody>
          <a:bodyPr anchor="t" rtlCol="false" tIns="0" lIns="0" bIns="0" rIns="0">
            <a:spAutoFit/>
          </a:bodyPr>
          <a:lstStyle/>
          <a:p>
            <a:pPr algn="ctr">
              <a:lnSpc>
                <a:spcPts val="16800"/>
              </a:lnSpc>
            </a:pPr>
            <a:r>
              <a:rPr lang="en-US" sz="12000">
                <a:solidFill>
                  <a:srgbClr val="001E70"/>
                </a:solidFill>
                <a:latin typeface="Ara Hamah Alfidaa"/>
              </a:rPr>
              <a:t>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16234" y="371325"/>
            <a:ext cx="4941937" cy="943461"/>
            <a:chOff x="0" y="0"/>
            <a:chExt cx="6589249" cy="1257948"/>
          </a:xfrm>
        </p:grpSpPr>
        <p:sp>
          <p:nvSpPr>
            <p:cNvPr name="Freeform 5" id="5"/>
            <p:cNvSpPr/>
            <p:nvPr/>
          </p:nvSpPr>
          <p:spPr>
            <a:xfrm flipH="false" flipV="false" rot="0">
              <a:off x="0" y="0"/>
              <a:ext cx="6589249" cy="1257948"/>
            </a:xfrm>
            <a:custGeom>
              <a:avLst/>
              <a:gdLst/>
              <a:ahLst/>
              <a:cxnLst/>
              <a:rect r="r" b="b" t="t" l="l"/>
              <a:pathLst>
                <a:path h="1257948" w="6589249">
                  <a:moveTo>
                    <a:pt x="0" y="0"/>
                  </a:moveTo>
                  <a:lnTo>
                    <a:pt x="6589249" y="0"/>
                  </a:lnTo>
                  <a:lnTo>
                    <a:pt x="6589249" y="1257948"/>
                  </a:lnTo>
                  <a:lnTo>
                    <a:pt x="0" y="12579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61964"/>
              <a:ext cx="5324239" cy="783337"/>
            </a:xfrm>
            <a:prstGeom prst="rect">
              <a:avLst/>
            </a:prstGeom>
          </p:spPr>
          <p:txBody>
            <a:bodyPr anchor="t" rtlCol="false" tIns="0" lIns="0" bIns="0" rIns="0">
              <a:spAutoFit/>
            </a:bodyPr>
            <a:lstStyle/>
            <a:p>
              <a:pPr algn="ctr">
                <a:lnSpc>
                  <a:spcPts val="4848"/>
                </a:lnSpc>
              </a:pPr>
              <a:r>
                <a:rPr lang="en-US" sz="3463" spc="533">
                  <a:solidFill>
                    <a:srgbClr val="232E54"/>
                  </a:solidFill>
                  <a:latin typeface="Tek Tall Arabic Bold"/>
                </a:rPr>
                <a:t>Prototype</a:t>
              </a:r>
            </a:p>
          </p:txBody>
        </p:sp>
      </p:grpSp>
      <p:sp>
        <p:nvSpPr>
          <p:cNvPr name="Freeform 7" id="7"/>
          <p:cNvSpPr/>
          <p:nvPr/>
        </p:nvSpPr>
        <p:spPr>
          <a:xfrm flipH="false" flipV="false" rot="0">
            <a:off x="13476559" y="3422823"/>
            <a:ext cx="3141697" cy="6387232"/>
          </a:xfrm>
          <a:custGeom>
            <a:avLst/>
            <a:gdLst/>
            <a:ahLst/>
            <a:cxnLst/>
            <a:rect r="r" b="b" t="t" l="l"/>
            <a:pathLst>
              <a:path h="6387232" w="3141697">
                <a:moveTo>
                  <a:pt x="0" y="0"/>
                </a:moveTo>
                <a:lnTo>
                  <a:pt x="3141697" y="0"/>
                </a:lnTo>
                <a:lnTo>
                  <a:pt x="3141697" y="6387232"/>
                </a:lnTo>
                <a:lnTo>
                  <a:pt x="0" y="6387232"/>
                </a:lnTo>
                <a:lnTo>
                  <a:pt x="0" y="0"/>
                </a:lnTo>
                <a:close/>
              </a:path>
            </a:pathLst>
          </a:custGeom>
          <a:blipFill>
            <a:blip r:embed="rId7"/>
            <a:stretch>
              <a:fillRect l="0" t="-5994" r="0" b="0"/>
            </a:stretch>
          </a:blipFill>
        </p:spPr>
      </p:sp>
      <p:sp>
        <p:nvSpPr>
          <p:cNvPr name="Freeform 8" id="8"/>
          <p:cNvSpPr/>
          <p:nvPr/>
        </p:nvSpPr>
        <p:spPr>
          <a:xfrm flipH="false" flipV="false" rot="0">
            <a:off x="1028700" y="3311080"/>
            <a:ext cx="3269559" cy="6498976"/>
          </a:xfrm>
          <a:custGeom>
            <a:avLst/>
            <a:gdLst/>
            <a:ahLst/>
            <a:cxnLst/>
            <a:rect r="r" b="b" t="t" l="l"/>
            <a:pathLst>
              <a:path h="6498976" w="3269559">
                <a:moveTo>
                  <a:pt x="0" y="0"/>
                </a:moveTo>
                <a:lnTo>
                  <a:pt x="3269559" y="0"/>
                </a:lnTo>
                <a:lnTo>
                  <a:pt x="3269559" y="6498975"/>
                </a:lnTo>
                <a:lnTo>
                  <a:pt x="0" y="6498975"/>
                </a:lnTo>
                <a:lnTo>
                  <a:pt x="0" y="0"/>
                </a:lnTo>
                <a:close/>
              </a:path>
            </a:pathLst>
          </a:custGeom>
          <a:blipFill>
            <a:blip r:embed="rId8"/>
            <a:stretch>
              <a:fillRect l="0" t="-4414" r="0" b="0"/>
            </a:stretch>
          </a:blipFill>
        </p:spPr>
      </p:sp>
      <p:sp>
        <p:nvSpPr>
          <p:cNvPr name="Freeform 9" id="9"/>
          <p:cNvSpPr/>
          <p:nvPr/>
        </p:nvSpPr>
        <p:spPr>
          <a:xfrm flipH="false" flipV="false" rot="0">
            <a:off x="9354420" y="3311080"/>
            <a:ext cx="3169638" cy="6498976"/>
          </a:xfrm>
          <a:custGeom>
            <a:avLst/>
            <a:gdLst/>
            <a:ahLst/>
            <a:cxnLst/>
            <a:rect r="r" b="b" t="t" l="l"/>
            <a:pathLst>
              <a:path h="6498976" w="3169638">
                <a:moveTo>
                  <a:pt x="0" y="0"/>
                </a:moveTo>
                <a:lnTo>
                  <a:pt x="3169639" y="0"/>
                </a:lnTo>
                <a:lnTo>
                  <a:pt x="3169639" y="6498975"/>
                </a:lnTo>
                <a:lnTo>
                  <a:pt x="0" y="6498975"/>
                </a:lnTo>
                <a:lnTo>
                  <a:pt x="0" y="0"/>
                </a:lnTo>
                <a:close/>
              </a:path>
            </a:pathLst>
          </a:custGeom>
          <a:blipFill>
            <a:blip r:embed="rId9"/>
            <a:stretch>
              <a:fillRect l="0" t="-6135" r="0" b="0"/>
            </a:stretch>
          </a:blipFill>
        </p:spPr>
      </p:sp>
      <p:sp>
        <p:nvSpPr>
          <p:cNvPr name="Freeform 10" id="10"/>
          <p:cNvSpPr/>
          <p:nvPr/>
        </p:nvSpPr>
        <p:spPr>
          <a:xfrm flipH="false" flipV="false" rot="0">
            <a:off x="5251973" y="3343152"/>
            <a:ext cx="3149947" cy="6466903"/>
          </a:xfrm>
          <a:custGeom>
            <a:avLst/>
            <a:gdLst/>
            <a:ahLst/>
            <a:cxnLst/>
            <a:rect r="r" b="b" t="t" l="l"/>
            <a:pathLst>
              <a:path h="6466903" w="3149947">
                <a:moveTo>
                  <a:pt x="0" y="0"/>
                </a:moveTo>
                <a:lnTo>
                  <a:pt x="3149947" y="0"/>
                </a:lnTo>
                <a:lnTo>
                  <a:pt x="3149947" y="6466903"/>
                </a:lnTo>
                <a:lnTo>
                  <a:pt x="0" y="6466903"/>
                </a:lnTo>
                <a:lnTo>
                  <a:pt x="0" y="0"/>
                </a:lnTo>
                <a:close/>
              </a:path>
            </a:pathLst>
          </a:custGeom>
          <a:blipFill>
            <a:blip r:embed="rId10"/>
            <a:stretch>
              <a:fillRect l="0" t="-5775" r="0" b="0"/>
            </a:stretch>
          </a:blipFill>
        </p:spPr>
      </p:sp>
      <p:sp>
        <p:nvSpPr>
          <p:cNvPr name="TextBox 11" id="11"/>
          <p:cNvSpPr txBox="true"/>
          <p:nvPr/>
        </p:nvSpPr>
        <p:spPr>
          <a:xfrm rot="0">
            <a:off x="252824" y="1460167"/>
            <a:ext cx="17782351" cy="1685781"/>
          </a:xfrm>
          <a:prstGeom prst="rect">
            <a:avLst/>
          </a:prstGeom>
        </p:spPr>
        <p:txBody>
          <a:bodyPr anchor="t" rtlCol="false" tIns="0" lIns="0" bIns="0" rIns="0">
            <a:spAutoFit/>
          </a:bodyPr>
          <a:lstStyle/>
          <a:p>
            <a:pPr algn="l">
              <a:lnSpc>
                <a:spcPts val="4524"/>
              </a:lnSpc>
              <a:spcBef>
                <a:spcPct val="0"/>
              </a:spcBef>
            </a:pPr>
            <a:r>
              <a:rPr lang="en-US" sz="3231">
                <a:solidFill>
                  <a:srgbClr val="FFFFFF"/>
                </a:solidFill>
                <a:latin typeface="Ara Hamah Alfidaa"/>
              </a:rPr>
              <a:t>We discussed suitable features and improvements that could be made to the app. </a:t>
            </a:r>
            <a:r>
              <a:rPr lang="en-US" sz="3231">
                <a:solidFill>
                  <a:srgbClr val="FFFFFF"/>
                </a:solidFill>
                <a:latin typeface="Ara Hamah Alfidaa"/>
              </a:rPr>
              <a:t>here is The sketches included appropriate suggestions from the survey and suitable features that are useful for the users. Once we reached an agreement for the sketches, we began to make the prototype on Canva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name="Freeform 3" id="3"/>
          <p:cNvSpPr/>
          <p:nvPr/>
        </p:nvSpPr>
        <p:spPr>
          <a:xfrm flipH="false" flipV="false" rot="4195132">
            <a:off x="9615511" y="-10107988"/>
            <a:ext cx="26931805" cy="19128889"/>
          </a:xfrm>
          <a:custGeom>
            <a:avLst/>
            <a:gdLst/>
            <a:ahLst/>
            <a:cxnLst/>
            <a:rect r="r" b="b" t="t" l="l"/>
            <a:pathLst>
              <a:path h="19128889" w="26931805">
                <a:moveTo>
                  <a:pt x="0" y="0"/>
                </a:moveTo>
                <a:lnTo>
                  <a:pt x="26931806" y="0"/>
                </a:lnTo>
                <a:lnTo>
                  <a:pt x="26931806" y="19128889"/>
                </a:lnTo>
                <a:lnTo>
                  <a:pt x="0" y="19128889"/>
                </a:lnTo>
                <a:lnTo>
                  <a:pt x="0" y="0"/>
                </a:lnTo>
                <a:close/>
              </a:path>
            </a:pathLst>
          </a:custGeom>
          <a:blipFill>
            <a:blip r:embed="rId3">
              <a:alphaModFix amt="53000"/>
            </a:blip>
            <a:stretch>
              <a:fillRect l="0" t="0" r="0" b="0"/>
            </a:stretch>
          </a:blipFill>
        </p:spPr>
      </p:sp>
      <p:grpSp>
        <p:nvGrpSpPr>
          <p:cNvPr name="Group 4" id="4"/>
          <p:cNvGrpSpPr/>
          <p:nvPr/>
        </p:nvGrpSpPr>
        <p:grpSpPr>
          <a:xfrm rot="0">
            <a:off x="628655" y="774036"/>
            <a:ext cx="800090" cy="1202563"/>
            <a:chOff x="0" y="0"/>
            <a:chExt cx="1066786" cy="1603418"/>
          </a:xfrm>
        </p:grpSpPr>
        <p:sp>
          <p:nvSpPr>
            <p:cNvPr name="Freeform 5" id="5"/>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1</a:t>
              </a:r>
            </a:p>
          </p:txBody>
        </p:sp>
      </p:grpSp>
      <p:sp>
        <p:nvSpPr>
          <p:cNvPr name="Freeform 7" id="7"/>
          <p:cNvSpPr/>
          <p:nvPr/>
        </p:nvSpPr>
        <p:spPr>
          <a:xfrm flipH="false" flipV="false" rot="-5400000">
            <a:off x="401399" y="5673317"/>
            <a:ext cx="930337" cy="800090"/>
          </a:xfrm>
          <a:custGeom>
            <a:avLst/>
            <a:gdLst/>
            <a:ahLst/>
            <a:cxnLst/>
            <a:rect r="r" b="b" t="t" l="l"/>
            <a:pathLst>
              <a:path h="800090" w="930337">
                <a:moveTo>
                  <a:pt x="0" y="0"/>
                </a:moveTo>
                <a:lnTo>
                  <a:pt x="930337" y="0"/>
                </a:lnTo>
                <a:lnTo>
                  <a:pt x="930337" y="800090"/>
                </a:lnTo>
                <a:lnTo>
                  <a:pt x="0" y="800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6808077" y="1002892"/>
            <a:ext cx="930337" cy="800090"/>
          </a:xfrm>
          <a:custGeom>
            <a:avLst/>
            <a:gdLst/>
            <a:ahLst/>
            <a:cxnLst/>
            <a:rect r="r" b="b" t="t" l="l"/>
            <a:pathLst>
              <a:path h="800090" w="930337">
                <a:moveTo>
                  <a:pt x="0" y="0"/>
                </a:moveTo>
                <a:lnTo>
                  <a:pt x="930337" y="0"/>
                </a:lnTo>
                <a:lnTo>
                  <a:pt x="930337" y="800090"/>
                </a:lnTo>
                <a:lnTo>
                  <a:pt x="0" y="800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12172399" y="903342"/>
            <a:ext cx="930337" cy="800090"/>
          </a:xfrm>
          <a:custGeom>
            <a:avLst/>
            <a:gdLst/>
            <a:ahLst/>
            <a:cxnLst/>
            <a:rect r="r" b="b" t="t" l="l"/>
            <a:pathLst>
              <a:path h="800090" w="930337">
                <a:moveTo>
                  <a:pt x="0" y="0"/>
                </a:moveTo>
                <a:lnTo>
                  <a:pt x="930337" y="0"/>
                </a:lnTo>
                <a:lnTo>
                  <a:pt x="930337" y="800090"/>
                </a:lnTo>
                <a:lnTo>
                  <a:pt x="0" y="800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6876130" y="5781810"/>
            <a:ext cx="930337" cy="800090"/>
          </a:xfrm>
          <a:custGeom>
            <a:avLst/>
            <a:gdLst/>
            <a:ahLst/>
            <a:cxnLst/>
            <a:rect r="r" b="b" t="t" l="l"/>
            <a:pathLst>
              <a:path h="800090" w="930337">
                <a:moveTo>
                  <a:pt x="0" y="0"/>
                </a:moveTo>
                <a:lnTo>
                  <a:pt x="930337" y="0"/>
                </a:lnTo>
                <a:lnTo>
                  <a:pt x="930337" y="800090"/>
                </a:lnTo>
                <a:lnTo>
                  <a:pt x="0" y="800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28655" y="1976599"/>
            <a:ext cx="4474840" cy="2945078"/>
          </a:xfrm>
          <a:custGeom>
            <a:avLst/>
            <a:gdLst/>
            <a:ahLst/>
            <a:cxnLst/>
            <a:rect r="r" b="b" t="t" l="l"/>
            <a:pathLst>
              <a:path h="2945078" w="4474840">
                <a:moveTo>
                  <a:pt x="0" y="0"/>
                </a:moveTo>
                <a:lnTo>
                  <a:pt x="4474840" y="0"/>
                </a:lnTo>
                <a:lnTo>
                  <a:pt x="4474840" y="2945078"/>
                </a:lnTo>
                <a:lnTo>
                  <a:pt x="0" y="2945078"/>
                </a:lnTo>
                <a:lnTo>
                  <a:pt x="0" y="0"/>
                </a:lnTo>
                <a:close/>
              </a:path>
            </a:pathLst>
          </a:custGeom>
          <a:blipFill>
            <a:blip r:embed="rId6"/>
            <a:stretch>
              <a:fillRect l="0" t="-227744" r="0" b="0"/>
            </a:stretch>
          </a:blipFill>
        </p:spPr>
      </p:sp>
      <p:sp>
        <p:nvSpPr>
          <p:cNvPr name="Freeform 12" id="12"/>
          <p:cNvSpPr/>
          <p:nvPr/>
        </p:nvSpPr>
        <p:spPr>
          <a:xfrm flipH="false" flipV="false" rot="0">
            <a:off x="853874" y="6524987"/>
            <a:ext cx="4156615" cy="3494532"/>
          </a:xfrm>
          <a:custGeom>
            <a:avLst/>
            <a:gdLst/>
            <a:ahLst/>
            <a:cxnLst/>
            <a:rect r="r" b="b" t="t" l="l"/>
            <a:pathLst>
              <a:path h="3494532" w="4156615">
                <a:moveTo>
                  <a:pt x="0" y="0"/>
                </a:moveTo>
                <a:lnTo>
                  <a:pt x="4156615" y="0"/>
                </a:lnTo>
                <a:lnTo>
                  <a:pt x="4156615" y="3494531"/>
                </a:lnTo>
                <a:lnTo>
                  <a:pt x="0" y="3494531"/>
                </a:lnTo>
                <a:lnTo>
                  <a:pt x="0" y="0"/>
                </a:lnTo>
                <a:close/>
              </a:path>
            </a:pathLst>
          </a:custGeom>
          <a:blipFill>
            <a:blip r:embed="rId7"/>
            <a:stretch>
              <a:fillRect l="0" t="-42184" r="0" b="-114926"/>
            </a:stretch>
          </a:blipFill>
        </p:spPr>
      </p:sp>
      <p:sp>
        <p:nvSpPr>
          <p:cNvPr name="Freeform 13" id="13"/>
          <p:cNvSpPr/>
          <p:nvPr/>
        </p:nvSpPr>
        <p:spPr>
          <a:xfrm flipH="false" flipV="false" rot="0">
            <a:off x="6873200" y="2058812"/>
            <a:ext cx="4408671" cy="2961037"/>
          </a:xfrm>
          <a:custGeom>
            <a:avLst/>
            <a:gdLst/>
            <a:ahLst/>
            <a:cxnLst/>
            <a:rect r="r" b="b" t="t" l="l"/>
            <a:pathLst>
              <a:path h="2961037" w="4408671">
                <a:moveTo>
                  <a:pt x="0" y="0"/>
                </a:moveTo>
                <a:lnTo>
                  <a:pt x="4408671" y="0"/>
                </a:lnTo>
                <a:lnTo>
                  <a:pt x="4408671" y="2961037"/>
                </a:lnTo>
                <a:lnTo>
                  <a:pt x="0" y="2961037"/>
                </a:lnTo>
                <a:lnTo>
                  <a:pt x="0" y="0"/>
                </a:lnTo>
                <a:close/>
              </a:path>
            </a:pathLst>
          </a:custGeom>
          <a:blipFill>
            <a:blip r:embed="rId8"/>
            <a:stretch>
              <a:fillRect l="0" t="-221662" r="0" b="0"/>
            </a:stretch>
          </a:blipFill>
        </p:spPr>
      </p:sp>
      <p:sp>
        <p:nvSpPr>
          <p:cNvPr name="Freeform 14" id="14"/>
          <p:cNvSpPr/>
          <p:nvPr/>
        </p:nvSpPr>
        <p:spPr>
          <a:xfrm flipH="false" flipV="false" rot="0">
            <a:off x="7096009" y="6770000"/>
            <a:ext cx="4418790" cy="3004506"/>
          </a:xfrm>
          <a:custGeom>
            <a:avLst/>
            <a:gdLst/>
            <a:ahLst/>
            <a:cxnLst/>
            <a:rect r="r" b="b" t="t" l="l"/>
            <a:pathLst>
              <a:path h="3004506" w="4418790">
                <a:moveTo>
                  <a:pt x="0" y="0"/>
                </a:moveTo>
                <a:lnTo>
                  <a:pt x="4418790" y="0"/>
                </a:lnTo>
                <a:lnTo>
                  <a:pt x="4418790" y="3004506"/>
                </a:lnTo>
                <a:lnTo>
                  <a:pt x="0" y="3004506"/>
                </a:lnTo>
                <a:lnTo>
                  <a:pt x="0" y="0"/>
                </a:lnTo>
                <a:close/>
              </a:path>
            </a:pathLst>
          </a:custGeom>
          <a:blipFill>
            <a:blip r:embed="rId9"/>
            <a:stretch>
              <a:fillRect l="0" t="0" r="0" b="-217466"/>
            </a:stretch>
          </a:blipFill>
        </p:spPr>
      </p:sp>
      <p:sp>
        <p:nvSpPr>
          <p:cNvPr name="Freeform 15" id="15"/>
          <p:cNvSpPr/>
          <p:nvPr/>
        </p:nvSpPr>
        <p:spPr>
          <a:xfrm flipH="false" flipV="false" rot="0">
            <a:off x="12237522" y="2058812"/>
            <a:ext cx="4112917" cy="3084688"/>
          </a:xfrm>
          <a:custGeom>
            <a:avLst/>
            <a:gdLst/>
            <a:ahLst/>
            <a:cxnLst/>
            <a:rect r="r" b="b" t="t" l="l"/>
            <a:pathLst>
              <a:path h="3084688" w="4112917">
                <a:moveTo>
                  <a:pt x="0" y="0"/>
                </a:moveTo>
                <a:lnTo>
                  <a:pt x="4112918" y="0"/>
                </a:lnTo>
                <a:lnTo>
                  <a:pt x="4112918" y="3084688"/>
                </a:lnTo>
                <a:lnTo>
                  <a:pt x="0" y="3084688"/>
                </a:lnTo>
                <a:lnTo>
                  <a:pt x="0" y="0"/>
                </a:lnTo>
                <a:close/>
              </a:path>
            </a:pathLst>
          </a:custGeom>
          <a:blipFill>
            <a:blip r:embed="rId10"/>
            <a:stretch>
              <a:fillRect l="0" t="0" r="0" b="-187962"/>
            </a:stretch>
          </a:blipFill>
        </p:spPr>
      </p:sp>
      <p:sp>
        <p:nvSpPr>
          <p:cNvPr name="TextBox 16" id="16"/>
          <p:cNvSpPr txBox="true"/>
          <p:nvPr/>
        </p:nvSpPr>
        <p:spPr>
          <a:xfrm rot="0">
            <a:off x="466523" y="5292060"/>
            <a:ext cx="774702" cy="1354963"/>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2</a:t>
            </a:r>
          </a:p>
        </p:txBody>
      </p:sp>
      <p:sp>
        <p:nvSpPr>
          <p:cNvPr name="TextBox 17" id="17"/>
          <p:cNvSpPr txBox="true"/>
          <p:nvPr/>
        </p:nvSpPr>
        <p:spPr>
          <a:xfrm rot="0">
            <a:off x="6873200" y="621636"/>
            <a:ext cx="774702" cy="1354963"/>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3</a:t>
            </a:r>
          </a:p>
        </p:txBody>
      </p:sp>
      <p:sp>
        <p:nvSpPr>
          <p:cNvPr name="TextBox 18" id="18"/>
          <p:cNvSpPr txBox="true"/>
          <p:nvPr/>
        </p:nvSpPr>
        <p:spPr>
          <a:xfrm rot="0">
            <a:off x="12237522" y="522086"/>
            <a:ext cx="774702" cy="1354963"/>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5</a:t>
            </a:r>
          </a:p>
        </p:txBody>
      </p:sp>
      <p:sp>
        <p:nvSpPr>
          <p:cNvPr name="TextBox 19" id="19"/>
          <p:cNvSpPr txBox="true"/>
          <p:nvPr/>
        </p:nvSpPr>
        <p:spPr>
          <a:xfrm rot="0">
            <a:off x="6941254" y="5400554"/>
            <a:ext cx="774702" cy="1354963"/>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4</a:t>
            </a:r>
          </a:p>
        </p:txBody>
      </p:sp>
      <p:sp>
        <p:nvSpPr>
          <p:cNvPr name="TextBox 20" id="20"/>
          <p:cNvSpPr txBox="true"/>
          <p:nvPr/>
        </p:nvSpPr>
        <p:spPr>
          <a:xfrm rot="0">
            <a:off x="1428745" y="5847241"/>
            <a:ext cx="3780958" cy="365246"/>
          </a:xfrm>
          <a:prstGeom prst="rect">
            <a:avLst/>
          </a:prstGeom>
        </p:spPr>
        <p:txBody>
          <a:bodyPr anchor="t" rtlCol="false" tIns="0" lIns="0" bIns="0" rIns="0">
            <a:spAutoFit/>
          </a:bodyPr>
          <a:lstStyle/>
          <a:p>
            <a:pPr>
              <a:lnSpc>
                <a:spcPts val="2806"/>
              </a:lnSpc>
            </a:pPr>
            <a:r>
              <a:rPr lang="en-US" sz="2673" spc="21">
                <a:solidFill>
                  <a:srgbClr val="FFFFFF"/>
                </a:solidFill>
                <a:latin typeface="TT Chocolates"/>
              </a:rPr>
              <a:t>Community and Support</a:t>
            </a:r>
          </a:p>
        </p:txBody>
      </p:sp>
      <p:sp>
        <p:nvSpPr>
          <p:cNvPr name="TextBox 21" id="21"/>
          <p:cNvSpPr txBox="true"/>
          <p:nvPr/>
        </p:nvSpPr>
        <p:spPr>
          <a:xfrm rot="0">
            <a:off x="7773290" y="510953"/>
            <a:ext cx="3741509" cy="1983670"/>
          </a:xfrm>
          <a:prstGeom prst="rect">
            <a:avLst/>
          </a:prstGeom>
        </p:spPr>
        <p:txBody>
          <a:bodyPr anchor="t" rtlCol="false" tIns="0" lIns="0" bIns="0" rIns="0">
            <a:spAutoFit/>
          </a:bodyPr>
          <a:lstStyle/>
          <a:p>
            <a:pPr>
              <a:lnSpc>
                <a:spcPts val="2217"/>
              </a:lnSpc>
            </a:pPr>
          </a:p>
          <a:p>
            <a:pPr>
              <a:lnSpc>
                <a:spcPts val="2217"/>
              </a:lnSpc>
            </a:pPr>
            <a:r>
              <a:rPr lang="en-US" sz="2111" spc="16">
                <a:solidFill>
                  <a:srgbClr val="FFFFFF"/>
                </a:solidFill>
                <a:latin typeface="TT Chocolates"/>
              </a:rPr>
              <a:t> -Card Info</a:t>
            </a:r>
          </a:p>
          <a:p>
            <a:pPr>
              <a:lnSpc>
                <a:spcPts val="2217"/>
              </a:lnSpc>
            </a:pPr>
            <a:r>
              <a:rPr lang="en-US" sz="2111" spc="16">
                <a:solidFill>
                  <a:srgbClr val="FFFFFF"/>
                </a:solidFill>
                <a:latin typeface="TT Chocolates"/>
              </a:rPr>
              <a:t> -Notifications</a:t>
            </a:r>
          </a:p>
          <a:p>
            <a:pPr>
              <a:lnSpc>
                <a:spcPts val="2217"/>
              </a:lnSpc>
            </a:pPr>
            <a:r>
              <a:rPr lang="en-US" sz="2111" spc="16">
                <a:solidFill>
                  <a:srgbClr val="FFFFFF"/>
                </a:solidFill>
                <a:latin typeface="TT Chocolates"/>
              </a:rPr>
              <a:t> -Account Info</a:t>
            </a:r>
          </a:p>
          <a:p>
            <a:pPr>
              <a:lnSpc>
                <a:spcPts val="2217"/>
              </a:lnSpc>
            </a:pPr>
            <a:r>
              <a:rPr lang="en-US" sz="2111" spc="16">
                <a:solidFill>
                  <a:srgbClr val="FFFFFF"/>
                </a:solidFill>
                <a:latin typeface="TT Chocolates"/>
              </a:rPr>
              <a:t>-Language</a:t>
            </a:r>
          </a:p>
          <a:p>
            <a:pPr>
              <a:lnSpc>
                <a:spcPts val="2217"/>
              </a:lnSpc>
            </a:pPr>
          </a:p>
          <a:p>
            <a:pPr>
              <a:lnSpc>
                <a:spcPts val="2217"/>
              </a:lnSpc>
            </a:pPr>
          </a:p>
        </p:txBody>
      </p:sp>
      <p:sp>
        <p:nvSpPr>
          <p:cNvPr name="TextBox 22" id="22"/>
          <p:cNvSpPr txBox="true"/>
          <p:nvPr/>
        </p:nvSpPr>
        <p:spPr>
          <a:xfrm rot="0">
            <a:off x="13396732" y="1062562"/>
            <a:ext cx="3241206" cy="316520"/>
          </a:xfrm>
          <a:prstGeom prst="rect">
            <a:avLst/>
          </a:prstGeom>
        </p:spPr>
        <p:txBody>
          <a:bodyPr anchor="t" rtlCol="false" tIns="0" lIns="0" bIns="0" rIns="0">
            <a:spAutoFit/>
          </a:bodyPr>
          <a:lstStyle/>
          <a:p>
            <a:pPr>
              <a:lnSpc>
                <a:spcPts val="2386"/>
              </a:lnSpc>
            </a:pPr>
            <a:r>
              <a:rPr lang="en-US" sz="2273" spc="18">
                <a:solidFill>
                  <a:srgbClr val="FFFFFF"/>
                </a:solidFill>
                <a:latin typeface="TT Chocolates"/>
              </a:rPr>
              <a:t>motivational quotes</a:t>
            </a:r>
          </a:p>
        </p:txBody>
      </p:sp>
      <p:sp>
        <p:nvSpPr>
          <p:cNvPr name="TextBox 23" id="23"/>
          <p:cNvSpPr txBox="true"/>
          <p:nvPr/>
        </p:nvSpPr>
        <p:spPr>
          <a:xfrm rot="0">
            <a:off x="8077159" y="6044786"/>
            <a:ext cx="3437640" cy="316520"/>
          </a:xfrm>
          <a:prstGeom prst="rect">
            <a:avLst/>
          </a:prstGeom>
        </p:spPr>
        <p:txBody>
          <a:bodyPr anchor="t" rtlCol="false" tIns="0" lIns="0" bIns="0" rIns="0">
            <a:spAutoFit/>
          </a:bodyPr>
          <a:lstStyle/>
          <a:p>
            <a:pPr>
              <a:lnSpc>
                <a:spcPts val="2386"/>
              </a:lnSpc>
            </a:pPr>
            <a:r>
              <a:rPr lang="en-US" sz="2273" spc="18">
                <a:solidFill>
                  <a:srgbClr val="FFFFFF"/>
                </a:solidFill>
                <a:latin typeface="TT Chocolates"/>
              </a:rPr>
              <a:t>Budget Exceeded Alert</a:t>
            </a:r>
          </a:p>
        </p:txBody>
      </p:sp>
      <p:sp>
        <p:nvSpPr>
          <p:cNvPr name="TextBox 24" id="24"/>
          <p:cNvSpPr txBox="true"/>
          <p:nvPr/>
        </p:nvSpPr>
        <p:spPr>
          <a:xfrm rot="0">
            <a:off x="1428745" y="1057275"/>
            <a:ext cx="4998248" cy="900551"/>
          </a:xfrm>
          <a:prstGeom prst="rect">
            <a:avLst/>
          </a:prstGeom>
        </p:spPr>
        <p:txBody>
          <a:bodyPr anchor="t" rtlCol="false" tIns="0" lIns="0" bIns="0" rIns="0">
            <a:spAutoFit/>
          </a:bodyPr>
          <a:lstStyle/>
          <a:p>
            <a:pPr marL="490743" indent="-245371" lvl="1">
              <a:lnSpc>
                <a:spcPts val="2386"/>
              </a:lnSpc>
              <a:buFont typeface="Arial"/>
              <a:buChar char="•"/>
            </a:pPr>
            <a:r>
              <a:rPr lang="en-US" sz="2273" spc="18">
                <a:solidFill>
                  <a:srgbClr val="FFFFFF"/>
                </a:solidFill>
                <a:latin typeface="TT Chocolates"/>
              </a:rPr>
              <a:t>Daily Allowance Calculator</a:t>
            </a:r>
          </a:p>
          <a:p>
            <a:pPr marL="490743" indent="-245371" lvl="1">
              <a:lnSpc>
                <a:spcPts val="2386"/>
              </a:lnSpc>
              <a:buFont typeface="Arial"/>
              <a:buChar char="•"/>
            </a:pPr>
            <a:r>
              <a:rPr lang="en-US" sz="2273" spc="18">
                <a:solidFill>
                  <a:srgbClr val="FFFFFF"/>
                </a:solidFill>
                <a:latin typeface="TT Chocolates"/>
              </a:rPr>
              <a:t>Saving</a:t>
            </a:r>
          </a:p>
          <a:p>
            <a:pPr marL="490743" indent="-245371" lvl="1">
              <a:lnSpc>
                <a:spcPts val="2386"/>
              </a:lnSpc>
              <a:buFont typeface="Arial"/>
              <a:buChar char="•"/>
            </a:pPr>
            <a:r>
              <a:rPr lang="en-US" sz="2273" spc="18">
                <a:solidFill>
                  <a:srgbClr val="FFFFFF"/>
                </a:solidFill>
                <a:latin typeface="TT Chocolates"/>
              </a:rPr>
              <a:t>Recommended Plans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16234" y="371325"/>
            <a:ext cx="4941937" cy="943461"/>
            <a:chOff x="0" y="0"/>
            <a:chExt cx="6589249" cy="1257948"/>
          </a:xfrm>
        </p:grpSpPr>
        <p:sp>
          <p:nvSpPr>
            <p:cNvPr name="Freeform 5" id="5"/>
            <p:cNvSpPr/>
            <p:nvPr/>
          </p:nvSpPr>
          <p:spPr>
            <a:xfrm flipH="false" flipV="false" rot="0">
              <a:off x="0" y="0"/>
              <a:ext cx="6589249" cy="1257948"/>
            </a:xfrm>
            <a:custGeom>
              <a:avLst/>
              <a:gdLst/>
              <a:ahLst/>
              <a:cxnLst/>
              <a:rect r="r" b="b" t="t" l="l"/>
              <a:pathLst>
                <a:path h="1257948" w="6589249">
                  <a:moveTo>
                    <a:pt x="0" y="0"/>
                  </a:moveTo>
                  <a:lnTo>
                    <a:pt x="6589249" y="0"/>
                  </a:lnTo>
                  <a:lnTo>
                    <a:pt x="6589249" y="1257948"/>
                  </a:lnTo>
                  <a:lnTo>
                    <a:pt x="0" y="12579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61964"/>
              <a:ext cx="5324239" cy="783337"/>
            </a:xfrm>
            <a:prstGeom prst="rect">
              <a:avLst/>
            </a:prstGeom>
          </p:spPr>
          <p:txBody>
            <a:bodyPr anchor="t" rtlCol="false" tIns="0" lIns="0" bIns="0" rIns="0">
              <a:spAutoFit/>
            </a:bodyPr>
            <a:lstStyle/>
            <a:p>
              <a:pPr algn="ctr">
                <a:lnSpc>
                  <a:spcPts val="4848"/>
                </a:lnSpc>
              </a:pPr>
              <a:r>
                <a:rPr lang="en-US" sz="3463" spc="533">
                  <a:solidFill>
                    <a:srgbClr val="232E54"/>
                  </a:solidFill>
                  <a:latin typeface="Tek Tall Arabic Bold"/>
                </a:rPr>
                <a:t>Test</a:t>
              </a:r>
            </a:p>
          </p:txBody>
        </p:sp>
      </p:grpSp>
      <p:sp>
        <p:nvSpPr>
          <p:cNvPr name="Freeform 7" id="7"/>
          <p:cNvSpPr/>
          <p:nvPr/>
        </p:nvSpPr>
        <p:spPr>
          <a:xfrm flipH="false" flipV="false" rot="0">
            <a:off x="9144000" y="4541949"/>
            <a:ext cx="5820330" cy="4973878"/>
          </a:xfrm>
          <a:custGeom>
            <a:avLst/>
            <a:gdLst/>
            <a:ahLst/>
            <a:cxnLst/>
            <a:rect r="r" b="b" t="t" l="l"/>
            <a:pathLst>
              <a:path h="4973878" w="5820330">
                <a:moveTo>
                  <a:pt x="0" y="0"/>
                </a:moveTo>
                <a:lnTo>
                  <a:pt x="5820330" y="0"/>
                </a:lnTo>
                <a:lnTo>
                  <a:pt x="5820330" y="4973878"/>
                </a:lnTo>
                <a:lnTo>
                  <a:pt x="0" y="4973878"/>
                </a:lnTo>
                <a:lnTo>
                  <a:pt x="0" y="0"/>
                </a:lnTo>
                <a:close/>
              </a:path>
            </a:pathLst>
          </a:custGeom>
          <a:blipFill>
            <a:blip r:embed="rId7"/>
            <a:stretch>
              <a:fillRect l="0" t="-23376" r="-106087" b="-13522"/>
            </a:stretch>
          </a:blipFill>
        </p:spPr>
      </p:sp>
      <p:sp>
        <p:nvSpPr>
          <p:cNvPr name="Freeform 8" id="8"/>
          <p:cNvSpPr/>
          <p:nvPr/>
        </p:nvSpPr>
        <p:spPr>
          <a:xfrm flipH="false" flipV="false" rot="0">
            <a:off x="2422216" y="4541949"/>
            <a:ext cx="4973878" cy="4973878"/>
          </a:xfrm>
          <a:custGeom>
            <a:avLst/>
            <a:gdLst/>
            <a:ahLst/>
            <a:cxnLst/>
            <a:rect r="r" b="b" t="t" l="l"/>
            <a:pathLst>
              <a:path h="4973878" w="4973878">
                <a:moveTo>
                  <a:pt x="0" y="0"/>
                </a:moveTo>
                <a:lnTo>
                  <a:pt x="4973878" y="0"/>
                </a:lnTo>
                <a:lnTo>
                  <a:pt x="4973878" y="4973878"/>
                </a:lnTo>
                <a:lnTo>
                  <a:pt x="0" y="4973878"/>
                </a:lnTo>
                <a:lnTo>
                  <a:pt x="0" y="0"/>
                </a:lnTo>
                <a:close/>
              </a:path>
            </a:pathLst>
          </a:custGeom>
          <a:blipFill>
            <a:blip r:embed="rId7"/>
            <a:stretch>
              <a:fillRect l="-143578" t="-29757" r="-14670" b="-16843"/>
            </a:stretch>
          </a:blipFill>
        </p:spPr>
      </p:sp>
      <p:sp>
        <p:nvSpPr>
          <p:cNvPr name="TextBox 9" id="9"/>
          <p:cNvSpPr txBox="true"/>
          <p:nvPr/>
        </p:nvSpPr>
        <p:spPr>
          <a:xfrm rot="0">
            <a:off x="252824" y="1441117"/>
            <a:ext cx="9887427" cy="770714"/>
          </a:xfrm>
          <a:prstGeom prst="rect">
            <a:avLst/>
          </a:prstGeom>
        </p:spPr>
        <p:txBody>
          <a:bodyPr anchor="t" rtlCol="false" tIns="0" lIns="0" bIns="0" rIns="0">
            <a:spAutoFit/>
          </a:bodyPr>
          <a:lstStyle/>
          <a:p>
            <a:pPr algn="l">
              <a:lnSpc>
                <a:spcPts val="6344"/>
              </a:lnSpc>
              <a:spcBef>
                <a:spcPct val="0"/>
              </a:spcBef>
            </a:pPr>
            <a:r>
              <a:rPr lang="en-US" sz="4531">
                <a:solidFill>
                  <a:srgbClr val="FFFFFF"/>
                </a:solidFill>
                <a:latin typeface="Ara Hamah Alfidaa"/>
              </a:rPr>
              <a:t>User’s feedback and responces</a:t>
            </a:r>
          </a:p>
        </p:txBody>
      </p:sp>
      <p:sp>
        <p:nvSpPr>
          <p:cNvPr name="TextBox 10" id="10"/>
          <p:cNvSpPr txBox="true"/>
          <p:nvPr/>
        </p:nvSpPr>
        <p:spPr>
          <a:xfrm rot="0">
            <a:off x="252824" y="2240406"/>
            <a:ext cx="12231816" cy="1686485"/>
          </a:xfrm>
          <a:prstGeom prst="rect">
            <a:avLst/>
          </a:prstGeom>
        </p:spPr>
        <p:txBody>
          <a:bodyPr anchor="t" rtlCol="false" tIns="0" lIns="0" bIns="0" rIns="0">
            <a:spAutoFit/>
          </a:bodyPr>
          <a:lstStyle/>
          <a:p>
            <a:pPr algn="just">
              <a:lnSpc>
                <a:spcPts val="2655"/>
              </a:lnSpc>
            </a:pPr>
            <a:r>
              <a:rPr lang="en-US" sz="2529" spc="20">
                <a:solidFill>
                  <a:srgbClr val="FFFFFF"/>
                </a:solidFill>
                <a:latin typeface="TT Chocolates"/>
              </a:rPr>
              <a:t>Some suggestions made by the user</a:t>
            </a:r>
          </a:p>
          <a:p>
            <a:pPr algn="just" marL="546095" indent="-273048" lvl="1">
              <a:lnSpc>
                <a:spcPts val="2655"/>
              </a:lnSpc>
              <a:buFont typeface="Arial"/>
              <a:buChar char="•"/>
            </a:pPr>
            <a:r>
              <a:rPr lang="en-US" sz="2529" spc="20">
                <a:solidFill>
                  <a:srgbClr val="FFFFFF"/>
                </a:solidFill>
                <a:latin typeface="TT Chocolates"/>
              </a:rPr>
              <a:t>Enhance the expense tracking system to be more efficient and can be further detailed so users can have a better insight into their financial expenses.</a:t>
            </a:r>
          </a:p>
          <a:p>
            <a:pPr algn="just" marL="546095" indent="-273048" lvl="1">
              <a:lnSpc>
                <a:spcPts val="2655"/>
              </a:lnSpc>
              <a:buFont typeface="Arial"/>
              <a:buChar char="•"/>
            </a:pPr>
            <a:r>
              <a:rPr lang="en-US" sz="2529" spc="20">
                <a:solidFill>
                  <a:srgbClr val="FFFFFF"/>
                </a:solidFill>
                <a:latin typeface="TT Chocolates"/>
              </a:rPr>
              <a:t>More detail labels on every icon so that users can navigate easily in the app</a:t>
            </a:r>
          </a:p>
          <a:p>
            <a:pPr algn="just" marL="546095" indent="-273048" lvl="1">
              <a:lnSpc>
                <a:spcPts val="2655"/>
              </a:lnSpc>
              <a:buFont typeface="Arial"/>
              <a:buChar char="•"/>
            </a:pPr>
            <a:r>
              <a:rPr lang="en-US" sz="2529" spc="20">
                <a:solidFill>
                  <a:srgbClr val="FFFFFF"/>
                </a:solidFill>
                <a:latin typeface="TT Chocolates"/>
              </a:rPr>
              <a:t>Overall few features and the interface can be improved by giving it more detail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3736863" y="312991"/>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p:nvPr/>
        </p:nvGrpSpPr>
        <p:grpSpPr>
          <a:xfrm rot="0">
            <a:off x="-1759893" y="-1139598"/>
            <a:ext cx="8223089" cy="12370800"/>
            <a:chOff x="0" y="0"/>
            <a:chExt cx="2165752" cy="3258153"/>
          </a:xfrm>
        </p:grpSpPr>
        <p:sp>
          <p:nvSpPr>
            <p:cNvPr name="Freeform 5" id="5"/>
            <p:cNvSpPr/>
            <p:nvPr/>
          </p:nvSpPr>
          <p:spPr>
            <a:xfrm flipH="false" flipV="false" rot="0">
              <a:off x="0" y="0"/>
              <a:ext cx="2165752" cy="3258153"/>
            </a:xfrm>
            <a:custGeom>
              <a:avLst/>
              <a:gdLst/>
              <a:ahLst/>
              <a:cxnLst/>
              <a:rect r="r" b="b" t="t" l="l"/>
              <a:pathLst>
                <a:path h="3258153" w="2165752">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name="TextBox 6" id="6"/>
            <p:cNvSpPr txBox="true"/>
            <p:nvPr/>
          </p:nvSpPr>
          <p:spPr>
            <a:xfrm>
              <a:off x="0" y="28575"/>
              <a:ext cx="2165752" cy="3229578"/>
            </a:xfrm>
            <a:prstGeom prst="rect">
              <a:avLst/>
            </a:prstGeom>
          </p:spPr>
          <p:txBody>
            <a:bodyPr anchor="ctr" rtlCol="false" tIns="50800" lIns="50800" bIns="50800" rIns="50800"/>
            <a:lstStyle/>
            <a:p>
              <a:pPr algn="ctr">
                <a:lnSpc>
                  <a:spcPts val="2534"/>
                </a:lnSpc>
              </a:pPr>
            </a:p>
          </p:txBody>
        </p:sp>
      </p:grpSp>
      <p:sp>
        <p:nvSpPr>
          <p:cNvPr name="Freeform 7" id="7"/>
          <p:cNvSpPr/>
          <p:nvPr/>
        </p:nvSpPr>
        <p:spPr>
          <a:xfrm flipH="false" flipV="false" rot="5981493">
            <a:off x="-2018748" y="4309808"/>
            <a:ext cx="10051055" cy="3643507"/>
          </a:xfrm>
          <a:custGeom>
            <a:avLst/>
            <a:gdLst/>
            <a:ahLst/>
            <a:cxnLst/>
            <a:rect r="r" b="b" t="t" l="l"/>
            <a:pathLst>
              <a:path h="3643507" w="10051055">
                <a:moveTo>
                  <a:pt x="0" y="0"/>
                </a:moveTo>
                <a:lnTo>
                  <a:pt x="10051055" y="0"/>
                </a:lnTo>
                <a:lnTo>
                  <a:pt x="10051055" y="3643508"/>
                </a:lnTo>
                <a:lnTo>
                  <a:pt x="0" y="3643508"/>
                </a:lnTo>
                <a:lnTo>
                  <a:pt x="0" y="0"/>
                </a:lnTo>
                <a:close/>
              </a:path>
            </a:pathLst>
          </a:custGeom>
          <a:blipFill>
            <a:blip r:embed="rId4"/>
            <a:stretch>
              <a:fillRect l="0" t="0" r="0" b="0"/>
            </a:stretch>
          </a:blipFill>
        </p:spPr>
      </p:sp>
      <p:sp>
        <p:nvSpPr>
          <p:cNvPr name="TextBox 8" id="8"/>
          <p:cNvSpPr txBox="true"/>
          <p:nvPr/>
        </p:nvSpPr>
        <p:spPr>
          <a:xfrm rot="0">
            <a:off x="7598658" y="93159"/>
            <a:ext cx="8387004" cy="10062583"/>
          </a:xfrm>
          <a:prstGeom prst="rect">
            <a:avLst/>
          </a:prstGeom>
        </p:spPr>
        <p:txBody>
          <a:bodyPr anchor="t" rtlCol="false" tIns="0" lIns="0" bIns="0" rIns="0">
            <a:spAutoFit/>
          </a:bodyPr>
          <a:lstStyle/>
          <a:p>
            <a:pPr>
              <a:lnSpc>
                <a:spcPts val="2502"/>
              </a:lnSpc>
            </a:pPr>
          </a:p>
          <a:p>
            <a:pPr>
              <a:lnSpc>
                <a:spcPts val="2502"/>
              </a:lnSpc>
              <a:spcBef>
                <a:spcPct val="0"/>
              </a:spcBef>
            </a:pPr>
            <a:r>
              <a:rPr lang="en-US" sz="1787" spc="14">
                <a:solidFill>
                  <a:srgbClr val="FFFFFF"/>
                </a:solidFill>
                <a:latin typeface="TT Chocolates"/>
              </a:rPr>
              <a:t>MANISHA A/P KUMAREVE</a:t>
            </a:r>
            <a:r>
              <a:rPr lang="en-US" sz="1787" spc="14">
                <a:solidFill>
                  <a:srgbClr val="FFFFFF"/>
                </a:solidFill>
                <a:latin typeface="TT Chocolates"/>
              </a:rPr>
              <a:t>LAN</a:t>
            </a:r>
          </a:p>
          <a:p>
            <a:pPr marL="385874" indent="-192937" lvl="1">
              <a:lnSpc>
                <a:spcPts val="2502"/>
              </a:lnSpc>
              <a:spcBef>
                <a:spcPct val="0"/>
              </a:spcBef>
              <a:buFont typeface="Arial"/>
              <a:buChar char="•"/>
            </a:pPr>
            <a:r>
              <a:rPr lang="en-US" sz="1787" spc="14">
                <a:solidFill>
                  <a:srgbClr val="FFFFFF"/>
                </a:solidFill>
                <a:latin typeface="TT Chocolates"/>
              </a:rPr>
              <a:t>Report writing</a:t>
            </a:r>
          </a:p>
          <a:p>
            <a:pPr marL="771749" indent="-257250" lvl="2">
              <a:lnSpc>
                <a:spcPts val="2502"/>
              </a:lnSpc>
              <a:spcBef>
                <a:spcPct val="0"/>
              </a:spcBef>
              <a:buFont typeface="Arial"/>
              <a:buChar char="⚬"/>
            </a:pPr>
            <a:r>
              <a:rPr lang="en-US" sz="1787" spc="14">
                <a:solidFill>
                  <a:srgbClr val="FFFFFF"/>
                </a:solidFill>
                <a:latin typeface="TT Chocolates"/>
              </a:rPr>
              <a:t>Testing phase</a:t>
            </a:r>
          </a:p>
          <a:p>
            <a:pPr marL="771749" indent="-257250" lvl="2">
              <a:lnSpc>
                <a:spcPts val="2502"/>
              </a:lnSpc>
              <a:spcBef>
                <a:spcPct val="0"/>
              </a:spcBef>
              <a:buFont typeface="Arial"/>
              <a:buChar char="⚬"/>
            </a:pPr>
            <a:r>
              <a:rPr lang="en-US" sz="1787" spc="14">
                <a:solidFill>
                  <a:srgbClr val="FFFFFF"/>
                </a:solidFill>
                <a:latin typeface="TT Chocolates"/>
              </a:rPr>
              <a:t>Reflection</a:t>
            </a:r>
          </a:p>
          <a:p>
            <a:pPr marL="771749" indent="-257250" lvl="2">
              <a:lnSpc>
                <a:spcPts val="2502"/>
              </a:lnSpc>
              <a:spcBef>
                <a:spcPct val="0"/>
              </a:spcBef>
              <a:buFont typeface="Arial"/>
              <a:buChar char="⚬"/>
            </a:pPr>
            <a:r>
              <a:rPr lang="en-US" sz="1787" spc="14">
                <a:solidFill>
                  <a:srgbClr val="FFFFFF"/>
                </a:solidFill>
                <a:latin typeface="TT Chocolates"/>
              </a:rPr>
              <a:t>Detailed descriptions include problem, solution, and team working </a:t>
            </a:r>
          </a:p>
          <a:p>
            <a:pPr marL="385874" indent="-192937" lvl="1">
              <a:lnSpc>
                <a:spcPts val="2502"/>
              </a:lnSpc>
              <a:spcBef>
                <a:spcPct val="0"/>
              </a:spcBef>
              <a:buFont typeface="Arial"/>
              <a:buChar char="•"/>
            </a:pPr>
            <a:r>
              <a:rPr lang="en-US" sz="1787" spc="14">
                <a:solidFill>
                  <a:srgbClr val="FFFFFF"/>
                </a:solidFill>
                <a:latin typeface="TT Chocolates"/>
              </a:rPr>
              <a:t>Demonstration on testing phase</a:t>
            </a:r>
          </a:p>
          <a:p>
            <a:pPr marL="385874" indent="-192937" lvl="1">
              <a:lnSpc>
                <a:spcPts val="2502"/>
              </a:lnSpc>
              <a:spcBef>
                <a:spcPct val="0"/>
              </a:spcBef>
              <a:buFont typeface="Arial"/>
              <a:buChar char="•"/>
            </a:pPr>
            <a:r>
              <a:rPr lang="en-US" sz="1787" spc="14">
                <a:solidFill>
                  <a:srgbClr val="FFFFFF"/>
                </a:solidFill>
                <a:latin typeface="TT Chocolates"/>
              </a:rPr>
              <a:t>Task Coordinator</a:t>
            </a:r>
          </a:p>
          <a:p>
            <a:pPr>
              <a:lnSpc>
                <a:spcPts val="2502"/>
              </a:lnSpc>
              <a:spcBef>
                <a:spcPct val="0"/>
              </a:spcBef>
            </a:pPr>
            <a:r>
              <a:rPr lang="en-US" sz="1787" spc="14">
                <a:solidFill>
                  <a:srgbClr val="FFFFFF"/>
                </a:solidFill>
                <a:latin typeface="TT Chocolates"/>
              </a:rPr>
              <a:t>FADLIN AFINA BINTI DAUD</a:t>
            </a:r>
          </a:p>
          <a:p>
            <a:pPr marL="385874" indent="-192937" lvl="1">
              <a:lnSpc>
                <a:spcPts val="2502"/>
              </a:lnSpc>
              <a:spcBef>
                <a:spcPct val="0"/>
              </a:spcBef>
              <a:buFont typeface="Arial"/>
              <a:buChar char="•"/>
            </a:pPr>
            <a:r>
              <a:rPr lang="en-US" sz="1787" spc="14">
                <a:solidFill>
                  <a:srgbClr val="FFFFFF"/>
                </a:solidFill>
                <a:latin typeface="TT Chocolates"/>
              </a:rPr>
              <a:t>Report writing </a:t>
            </a:r>
          </a:p>
          <a:p>
            <a:pPr marL="771749" indent="-257250" lvl="2">
              <a:lnSpc>
                <a:spcPts val="2502"/>
              </a:lnSpc>
              <a:spcBef>
                <a:spcPct val="0"/>
              </a:spcBef>
              <a:buFont typeface="Arial"/>
              <a:buChar char="⚬"/>
            </a:pPr>
            <a:r>
              <a:rPr lang="en-US" sz="1787" spc="14">
                <a:solidFill>
                  <a:srgbClr val="FFFFFF"/>
                </a:solidFill>
                <a:latin typeface="TT Chocolates"/>
              </a:rPr>
              <a:t>Empathize phase</a:t>
            </a:r>
          </a:p>
          <a:p>
            <a:pPr marL="771749" indent="-257250" lvl="2">
              <a:lnSpc>
                <a:spcPts val="2502"/>
              </a:lnSpc>
              <a:spcBef>
                <a:spcPct val="0"/>
              </a:spcBef>
              <a:buFont typeface="Arial"/>
              <a:buChar char="⚬"/>
            </a:pPr>
            <a:r>
              <a:rPr lang="en-US" sz="1787" spc="14">
                <a:solidFill>
                  <a:srgbClr val="FFFFFF"/>
                </a:solidFill>
                <a:latin typeface="TT Chocolates"/>
              </a:rPr>
              <a:t>Introduction</a:t>
            </a:r>
          </a:p>
          <a:p>
            <a:pPr marL="771749" indent="-257250" lvl="2">
              <a:lnSpc>
                <a:spcPts val="2502"/>
              </a:lnSpc>
              <a:spcBef>
                <a:spcPct val="0"/>
              </a:spcBef>
              <a:buFont typeface="Arial"/>
              <a:buChar char="⚬"/>
            </a:pPr>
            <a:r>
              <a:rPr lang="en-US" sz="1787" spc="14">
                <a:solidFill>
                  <a:srgbClr val="FFFFFF"/>
                </a:solidFill>
                <a:latin typeface="TT Chocolates"/>
              </a:rPr>
              <a:t>Reflection</a:t>
            </a:r>
          </a:p>
          <a:p>
            <a:pPr marL="385874" indent="-192937" lvl="1">
              <a:lnSpc>
                <a:spcPts val="2502"/>
              </a:lnSpc>
              <a:spcBef>
                <a:spcPct val="0"/>
              </a:spcBef>
              <a:buFont typeface="Arial"/>
              <a:buChar char="•"/>
            </a:pPr>
            <a:r>
              <a:rPr lang="en-US" sz="1787" spc="14">
                <a:solidFill>
                  <a:srgbClr val="FFFFFF"/>
                </a:solidFill>
                <a:latin typeface="TT Chocolates"/>
              </a:rPr>
              <a:t>Planner for interview section</a:t>
            </a:r>
          </a:p>
          <a:p>
            <a:pPr>
              <a:lnSpc>
                <a:spcPts val="2502"/>
              </a:lnSpc>
              <a:spcBef>
                <a:spcPct val="0"/>
              </a:spcBef>
            </a:pPr>
            <a:r>
              <a:rPr lang="en-US" sz="1787" spc="14">
                <a:solidFill>
                  <a:srgbClr val="FFFFFF"/>
                </a:solidFill>
                <a:latin typeface="TT Chocolates"/>
              </a:rPr>
              <a:t>AMMAR YASSER SALAH</a:t>
            </a:r>
          </a:p>
          <a:p>
            <a:pPr marL="385874" indent="-192937" lvl="1">
              <a:lnSpc>
                <a:spcPts val="2502"/>
              </a:lnSpc>
              <a:spcBef>
                <a:spcPct val="0"/>
              </a:spcBef>
              <a:buFont typeface="Arial"/>
              <a:buChar char="•"/>
            </a:pPr>
            <a:r>
              <a:rPr lang="en-US" sz="1787" spc="14">
                <a:solidFill>
                  <a:srgbClr val="FFFFFF"/>
                </a:solidFill>
                <a:latin typeface="TT Chocolates"/>
              </a:rPr>
              <a:t>Report writing</a:t>
            </a:r>
          </a:p>
          <a:p>
            <a:pPr marL="771749" indent="-257250" lvl="2">
              <a:lnSpc>
                <a:spcPts val="2502"/>
              </a:lnSpc>
              <a:spcBef>
                <a:spcPct val="0"/>
              </a:spcBef>
              <a:buFont typeface="Arial"/>
              <a:buChar char="⚬"/>
            </a:pPr>
            <a:r>
              <a:rPr lang="en-US" sz="1787" spc="14">
                <a:solidFill>
                  <a:srgbClr val="FFFFFF"/>
                </a:solidFill>
                <a:latin typeface="TT Chocolates"/>
              </a:rPr>
              <a:t>Prototype phase</a:t>
            </a:r>
          </a:p>
          <a:p>
            <a:pPr marL="771749" indent="-257250" lvl="2">
              <a:lnSpc>
                <a:spcPts val="2502"/>
              </a:lnSpc>
              <a:spcBef>
                <a:spcPct val="0"/>
              </a:spcBef>
              <a:buFont typeface="Arial"/>
              <a:buChar char="⚬"/>
            </a:pPr>
            <a:r>
              <a:rPr lang="en-US" sz="1787" spc="14">
                <a:solidFill>
                  <a:srgbClr val="FFFFFF"/>
                </a:solidFill>
                <a:latin typeface="TT Chocolates"/>
              </a:rPr>
              <a:t>Reflection</a:t>
            </a:r>
          </a:p>
          <a:p>
            <a:pPr marL="385874" indent="-192937" lvl="1">
              <a:lnSpc>
                <a:spcPts val="2502"/>
              </a:lnSpc>
              <a:spcBef>
                <a:spcPct val="0"/>
              </a:spcBef>
              <a:buFont typeface="Arial"/>
              <a:buChar char="•"/>
            </a:pPr>
            <a:r>
              <a:rPr lang="en-US" sz="1787" spc="14">
                <a:solidFill>
                  <a:srgbClr val="FFFFFF"/>
                </a:solidFill>
                <a:latin typeface="TT Chocolates"/>
              </a:rPr>
              <a:t>Prototype designer</a:t>
            </a:r>
          </a:p>
          <a:p>
            <a:pPr marL="385874" indent="-192937" lvl="1">
              <a:lnSpc>
                <a:spcPts val="2502"/>
              </a:lnSpc>
              <a:spcBef>
                <a:spcPct val="0"/>
              </a:spcBef>
              <a:buFont typeface="Arial"/>
              <a:buChar char="•"/>
            </a:pPr>
            <a:r>
              <a:rPr lang="en-US" sz="1787" spc="14">
                <a:solidFill>
                  <a:srgbClr val="FFFFFF"/>
                </a:solidFill>
                <a:latin typeface="TT Chocolates"/>
              </a:rPr>
              <a:t>Tester</a:t>
            </a:r>
          </a:p>
          <a:p>
            <a:pPr>
              <a:lnSpc>
                <a:spcPts val="2502"/>
              </a:lnSpc>
              <a:spcBef>
                <a:spcPct val="0"/>
              </a:spcBef>
            </a:pPr>
            <a:r>
              <a:rPr lang="en-US" sz="1787" spc="14">
                <a:solidFill>
                  <a:srgbClr val="FFFFFF"/>
                </a:solidFill>
                <a:latin typeface="TT Chocolates"/>
              </a:rPr>
              <a:t>CHEAH ZI FENG</a:t>
            </a:r>
          </a:p>
          <a:p>
            <a:pPr marL="385874" indent="-192937" lvl="1">
              <a:lnSpc>
                <a:spcPts val="2502"/>
              </a:lnSpc>
              <a:spcBef>
                <a:spcPct val="0"/>
              </a:spcBef>
              <a:buFont typeface="Arial"/>
              <a:buChar char="•"/>
            </a:pPr>
            <a:r>
              <a:rPr lang="en-US" sz="1787" spc="14">
                <a:solidFill>
                  <a:srgbClr val="FFFFFF"/>
                </a:solidFill>
                <a:latin typeface="TT Chocolates"/>
              </a:rPr>
              <a:t>Report writing </a:t>
            </a:r>
          </a:p>
          <a:p>
            <a:pPr marL="771749" indent="-257250" lvl="2">
              <a:lnSpc>
                <a:spcPts val="2502"/>
              </a:lnSpc>
              <a:spcBef>
                <a:spcPct val="0"/>
              </a:spcBef>
              <a:buFont typeface="Arial"/>
              <a:buChar char="⚬"/>
            </a:pPr>
            <a:r>
              <a:rPr lang="en-US" sz="1787" spc="14">
                <a:solidFill>
                  <a:srgbClr val="FFFFFF"/>
                </a:solidFill>
                <a:latin typeface="TT Chocolates"/>
              </a:rPr>
              <a:t>Ideate phase</a:t>
            </a:r>
          </a:p>
          <a:p>
            <a:pPr marL="771749" indent="-257250" lvl="2">
              <a:lnSpc>
                <a:spcPts val="2502"/>
              </a:lnSpc>
              <a:spcBef>
                <a:spcPct val="0"/>
              </a:spcBef>
              <a:buFont typeface="Arial"/>
              <a:buChar char="⚬"/>
            </a:pPr>
            <a:r>
              <a:rPr lang="en-US" sz="1787" spc="14">
                <a:solidFill>
                  <a:srgbClr val="FFFFFF"/>
                </a:solidFill>
                <a:latin typeface="TT Chocolates"/>
              </a:rPr>
              <a:t>Reflection</a:t>
            </a:r>
          </a:p>
          <a:p>
            <a:pPr marL="385874" indent="-192937" lvl="1">
              <a:lnSpc>
                <a:spcPts val="2502"/>
              </a:lnSpc>
              <a:spcBef>
                <a:spcPct val="0"/>
              </a:spcBef>
              <a:buFont typeface="Arial"/>
              <a:buChar char="•"/>
            </a:pPr>
            <a:r>
              <a:rPr lang="en-US" sz="1787" spc="14">
                <a:solidFill>
                  <a:srgbClr val="FFFFFF"/>
                </a:solidFill>
                <a:latin typeface="TT Chocolates"/>
              </a:rPr>
              <a:t>Prototype designer</a:t>
            </a:r>
          </a:p>
          <a:p>
            <a:pPr>
              <a:lnSpc>
                <a:spcPts val="2502"/>
              </a:lnSpc>
              <a:spcBef>
                <a:spcPct val="0"/>
              </a:spcBef>
            </a:pPr>
            <a:r>
              <a:rPr lang="en-US" sz="1787" spc="14">
                <a:solidFill>
                  <a:srgbClr val="FFFFFF"/>
                </a:solidFill>
                <a:latin typeface="TT Chocolates"/>
              </a:rPr>
              <a:t>ABDUL WAFI BIN SUHURI</a:t>
            </a:r>
          </a:p>
          <a:p>
            <a:pPr marL="385874" indent="-192937" lvl="1">
              <a:lnSpc>
                <a:spcPts val="2502"/>
              </a:lnSpc>
              <a:spcBef>
                <a:spcPct val="0"/>
              </a:spcBef>
              <a:buFont typeface="Arial"/>
              <a:buChar char="•"/>
            </a:pPr>
            <a:r>
              <a:rPr lang="en-US" sz="1787" spc="14">
                <a:solidFill>
                  <a:srgbClr val="FFFFFF"/>
                </a:solidFill>
                <a:latin typeface="TT Chocolates"/>
              </a:rPr>
              <a:t>Report writing </a:t>
            </a:r>
          </a:p>
          <a:p>
            <a:pPr marL="771749" indent="-257250" lvl="2">
              <a:lnSpc>
                <a:spcPts val="2502"/>
              </a:lnSpc>
              <a:spcBef>
                <a:spcPct val="0"/>
              </a:spcBef>
              <a:buFont typeface="Arial"/>
              <a:buChar char="⚬"/>
            </a:pPr>
            <a:r>
              <a:rPr lang="en-US" sz="1787" spc="14">
                <a:solidFill>
                  <a:srgbClr val="FFFFFF"/>
                </a:solidFill>
                <a:latin typeface="TT Chocolates"/>
              </a:rPr>
              <a:t>Define phase </a:t>
            </a:r>
          </a:p>
          <a:p>
            <a:pPr marL="771749" indent="-257250" lvl="2">
              <a:lnSpc>
                <a:spcPts val="2502"/>
              </a:lnSpc>
              <a:spcBef>
                <a:spcPct val="0"/>
              </a:spcBef>
              <a:buFont typeface="Arial"/>
              <a:buChar char="⚬"/>
            </a:pPr>
            <a:r>
              <a:rPr lang="en-US" sz="1787" spc="14">
                <a:solidFill>
                  <a:srgbClr val="FFFFFF"/>
                </a:solidFill>
                <a:latin typeface="TT Chocolates"/>
              </a:rPr>
              <a:t>Design thinking assessment</a:t>
            </a:r>
          </a:p>
          <a:p>
            <a:pPr marL="771749" indent="-257250" lvl="2">
              <a:lnSpc>
                <a:spcPts val="2502"/>
              </a:lnSpc>
              <a:spcBef>
                <a:spcPct val="0"/>
              </a:spcBef>
              <a:buFont typeface="Arial"/>
              <a:buChar char="⚬"/>
            </a:pPr>
            <a:r>
              <a:rPr lang="en-US" sz="1787" spc="14">
                <a:solidFill>
                  <a:srgbClr val="FFFFFF"/>
                </a:solidFill>
                <a:latin typeface="TT Chocolates"/>
              </a:rPr>
              <a:t>Reflection</a:t>
            </a:r>
          </a:p>
          <a:p>
            <a:pPr marL="385874" indent="-192937" lvl="1">
              <a:lnSpc>
                <a:spcPts val="2502"/>
              </a:lnSpc>
              <a:spcBef>
                <a:spcPct val="0"/>
              </a:spcBef>
              <a:buFont typeface="Arial"/>
              <a:buChar char="•"/>
            </a:pPr>
            <a:r>
              <a:rPr lang="en-US" sz="1787" spc="14">
                <a:solidFill>
                  <a:srgbClr val="FFFFFF"/>
                </a:solidFill>
                <a:latin typeface="TT Chocolates"/>
              </a:rPr>
              <a:t>Videographer</a:t>
            </a:r>
          </a:p>
          <a:p>
            <a:pPr>
              <a:lnSpc>
                <a:spcPts val="2502"/>
              </a:lnSpc>
              <a:spcBef>
                <a:spcPct val="0"/>
              </a:spcBef>
            </a:pPr>
          </a:p>
        </p:txBody>
      </p:sp>
      <p:sp>
        <p:nvSpPr>
          <p:cNvPr name="TextBox 9" id="9"/>
          <p:cNvSpPr txBox="true"/>
          <p:nvPr/>
        </p:nvSpPr>
        <p:spPr>
          <a:xfrm rot="0">
            <a:off x="365007" y="373325"/>
            <a:ext cx="7544815" cy="1691750"/>
          </a:xfrm>
          <a:prstGeom prst="rect">
            <a:avLst/>
          </a:prstGeom>
        </p:spPr>
        <p:txBody>
          <a:bodyPr anchor="t" rtlCol="false" tIns="0" lIns="0" bIns="0" rIns="0">
            <a:spAutoFit/>
          </a:bodyPr>
          <a:lstStyle/>
          <a:p>
            <a:pPr>
              <a:lnSpc>
                <a:spcPts val="6136"/>
              </a:lnSpc>
            </a:pPr>
            <a:r>
              <a:rPr lang="en-US" sz="8522">
                <a:solidFill>
                  <a:srgbClr val="FFFFFF"/>
                </a:solidFill>
                <a:latin typeface="Ara Hamah Alfidaa"/>
              </a:rPr>
              <a:t>Delegation of Task</a:t>
            </a:r>
          </a:p>
          <a:p>
            <a:pPr>
              <a:lnSpc>
                <a:spcPts val="6136"/>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5268182" y="-772916"/>
            <a:ext cx="25077868" cy="17812091"/>
          </a:xfrm>
          <a:custGeom>
            <a:avLst/>
            <a:gdLst/>
            <a:ahLst/>
            <a:cxnLst/>
            <a:rect r="r" b="b" t="t" l="l"/>
            <a:pathLst>
              <a:path h="17812091" w="25077868">
                <a:moveTo>
                  <a:pt x="0" y="0"/>
                </a:moveTo>
                <a:lnTo>
                  <a:pt x="25077868" y="0"/>
                </a:lnTo>
                <a:lnTo>
                  <a:pt x="25077868" y="17812090"/>
                </a:lnTo>
                <a:lnTo>
                  <a:pt x="0" y="17812090"/>
                </a:lnTo>
                <a:lnTo>
                  <a:pt x="0" y="0"/>
                </a:lnTo>
                <a:close/>
              </a:path>
            </a:pathLst>
          </a:custGeom>
          <a:blipFill>
            <a:blip r:embed="rId3">
              <a:alphaModFix amt="53000"/>
            </a:blip>
            <a:stretch>
              <a:fillRect l="0" t="0" r="0" b="0"/>
            </a:stretch>
          </a:blipFill>
        </p:spPr>
      </p:sp>
      <p:sp>
        <p:nvSpPr>
          <p:cNvPr name="TextBox 4" id="4"/>
          <p:cNvSpPr txBox="true"/>
          <p:nvPr/>
        </p:nvSpPr>
        <p:spPr>
          <a:xfrm rot="0">
            <a:off x="768374" y="2935273"/>
            <a:ext cx="10301258" cy="5826209"/>
          </a:xfrm>
          <a:prstGeom prst="rect">
            <a:avLst/>
          </a:prstGeom>
        </p:spPr>
        <p:txBody>
          <a:bodyPr anchor="t" rtlCol="false" tIns="0" lIns="0" bIns="0" rIns="0">
            <a:spAutoFit/>
          </a:bodyPr>
          <a:lstStyle/>
          <a:p>
            <a:pPr>
              <a:lnSpc>
                <a:spcPts val="21227"/>
              </a:lnSpc>
            </a:pPr>
            <a:r>
              <a:rPr lang="en-US" sz="29078">
                <a:solidFill>
                  <a:srgbClr val="FFFFFF"/>
                </a:solidFill>
                <a:latin typeface="Ara Hamah Alfidaa"/>
              </a:rPr>
              <a:t>Thank</a:t>
            </a:r>
          </a:p>
          <a:p>
            <a:pPr>
              <a:lnSpc>
                <a:spcPts val="21227"/>
              </a:lnSpc>
            </a:pPr>
            <a:r>
              <a:rPr lang="en-US" sz="29078">
                <a:solidFill>
                  <a:srgbClr val="FFFFFF"/>
                </a:solidFill>
                <a:latin typeface="Ara Hamah Alfidaa"/>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168330" y="699123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4750" y="1540475"/>
            <a:ext cx="15158500" cy="2413635"/>
          </a:xfrm>
          <a:prstGeom prst="rect">
            <a:avLst/>
          </a:prstGeom>
        </p:spPr>
        <p:txBody>
          <a:bodyPr anchor="t" rtlCol="false" tIns="0" lIns="0" bIns="0" rIns="0">
            <a:spAutoFit/>
          </a:bodyPr>
          <a:lstStyle/>
          <a:p>
            <a:pPr algn="ctr">
              <a:lnSpc>
                <a:spcPts val="19739"/>
              </a:lnSpc>
            </a:pPr>
            <a:r>
              <a:rPr lang="en-US" sz="14100">
                <a:solidFill>
                  <a:srgbClr val="FFFFFF"/>
                </a:solidFill>
                <a:latin typeface="Ara Hamah Alfidaa"/>
              </a:rPr>
              <a:t>Meet the team</a:t>
            </a:r>
          </a:p>
        </p:txBody>
      </p:sp>
      <p:grpSp>
        <p:nvGrpSpPr>
          <p:cNvPr name="Group 5" id="5"/>
          <p:cNvGrpSpPr>
            <a:grpSpLocks noChangeAspect="true"/>
          </p:cNvGrpSpPr>
          <p:nvPr/>
        </p:nvGrpSpPr>
        <p:grpSpPr>
          <a:xfrm rot="0">
            <a:off x="4165013" y="4933811"/>
            <a:ext cx="2996907" cy="2996907"/>
            <a:chOff x="0" y="0"/>
            <a:chExt cx="6350000" cy="6350000"/>
          </a:xfrm>
        </p:grpSpPr>
        <p:sp>
          <p:nvSpPr>
            <p:cNvPr name="Freeform 6" id="6"/>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5"/>
              <a:stretch>
                <a:fillRect l="0" t="-3628" r="0" b="-9975"/>
              </a:stretch>
            </a:blipFill>
          </p:spPr>
        </p:sp>
        <p:sp>
          <p:nvSpPr>
            <p:cNvPr name="Freeform 7" id="7"/>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8" id="8"/>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9" id="9"/>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name="Freeform 10" id="10"/>
          <p:cNvSpPr/>
          <p:nvPr/>
        </p:nvSpPr>
        <p:spPr>
          <a:xfrm flipH="false" flipV="false" rot="0">
            <a:off x="4100513" y="8079111"/>
            <a:ext cx="3125907" cy="596764"/>
          </a:xfrm>
          <a:custGeom>
            <a:avLst/>
            <a:gdLst/>
            <a:ahLst/>
            <a:cxnLst/>
            <a:rect r="r" b="b" t="t" l="l"/>
            <a:pathLst>
              <a:path h="596764" w="3125907">
                <a:moveTo>
                  <a:pt x="0" y="0"/>
                </a:moveTo>
                <a:lnTo>
                  <a:pt x="3125907" y="0"/>
                </a:lnTo>
                <a:lnTo>
                  <a:pt x="3125907" y="596764"/>
                </a:lnTo>
                <a:lnTo>
                  <a:pt x="0" y="596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100513" y="8170905"/>
            <a:ext cx="2613479" cy="373593"/>
          </a:xfrm>
          <a:prstGeom prst="rect">
            <a:avLst/>
          </a:prstGeom>
        </p:spPr>
        <p:txBody>
          <a:bodyPr anchor="t" rtlCol="false" tIns="0" lIns="0" bIns="0" rIns="0">
            <a:spAutoFit/>
          </a:bodyPr>
          <a:lstStyle/>
          <a:p>
            <a:pPr algn="ctr">
              <a:lnSpc>
                <a:spcPts val="3033"/>
              </a:lnSpc>
            </a:pPr>
            <a:r>
              <a:rPr lang="en-US" sz="2166" spc="333">
                <a:solidFill>
                  <a:srgbClr val="232E54"/>
                </a:solidFill>
                <a:latin typeface="Tek Tall Arabic Bold"/>
              </a:rPr>
              <a:t>Ammar Yaseer</a:t>
            </a:r>
          </a:p>
        </p:txBody>
      </p:sp>
      <p:grpSp>
        <p:nvGrpSpPr>
          <p:cNvPr name="Group 12" id="12"/>
          <p:cNvGrpSpPr>
            <a:grpSpLocks noChangeAspect="true"/>
          </p:cNvGrpSpPr>
          <p:nvPr/>
        </p:nvGrpSpPr>
        <p:grpSpPr>
          <a:xfrm rot="0">
            <a:off x="611382" y="4933811"/>
            <a:ext cx="2996907" cy="2996907"/>
            <a:chOff x="0" y="0"/>
            <a:chExt cx="6350000" cy="6350000"/>
          </a:xfrm>
        </p:grpSpPr>
        <p:sp>
          <p:nvSpPr>
            <p:cNvPr name="Freeform 13" id="13"/>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8"/>
              <a:stretch>
                <a:fillRect l="0" t="-22690" r="0" b="-22690"/>
              </a:stretch>
            </a:blipFill>
          </p:spPr>
        </p:sp>
        <p:sp>
          <p:nvSpPr>
            <p:cNvPr name="Freeform 14" id="14"/>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15" id="15"/>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16" id="16"/>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name="Freeform 17" id="17"/>
          <p:cNvSpPr/>
          <p:nvPr/>
        </p:nvSpPr>
        <p:spPr>
          <a:xfrm flipH="false" flipV="false" rot="0">
            <a:off x="546882" y="8079111"/>
            <a:ext cx="3125907" cy="596764"/>
          </a:xfrm>
          <a:custGeom>
            <a:avLst/>
            <a:gdLst/>
            <a:ahLst/>
            <a:cxnLst/>
            <a:rect r="r" b="b" t="t" l="l"/>
            <a:pathLst>
              <a:path h="596764" w="3125907">
                <a:moveTo>
                  <a:pt x="0" y="0"/>
                </a:moveTo>
                <a:lnTo>
                  <a:pt x="3125907" y="0"/>
                </a:lnTo>
                <a:lnTo>
                  <a:pt x="3125907" y="596764"/>
                </a:lnTo>
                <a:lnTo>
                  <a:pt x="0" y="596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546882" y="8161380"/>
            <a:ext cx="2613479" cy="399583"/>
          </a:xfrm>
          <a:prstGeom prst="rect">
            <a:avLst/>
          </a:prstGeom>
        </p:spPr>
        <p:txBody>
          <a:bodyPr anchor="t" rtlCol="false" tIns="0" lIns="0" bIns="0" rIns="0">
            <a:spAutoFit/>
          </a:bodyPr>
          <a:lstStyle/>
          <a:p>
            <a:pPr algn="ctr">
              <a:lnSpc>
                <a:spcPts val="3173"/>
              </a:lnSpc>
            </a:pPr>
            <a:r>
              <a:rPr lang="en-US" sz="2266" spc="349">
                <a:solidFill>
                  <a:srgbClr val="232E54"/>
                </a:solidFill>
                <a:latin typeface="Tek Tall Arabic Bold"/>
              </a:rPr>
              <a:t>Abdul Wafi</a:t>
            </a:r>
          </a:p>
        </p:txBody>
      </p:sp>
      <p:grpSp>
        <p:nvGrpSpPr>
          <p:cNvPr name="Group 19" id="19"/>
          <p:cNvGrpSpPr>
            <a:grpSpLocks noChangeAspect="true"/>
          </p:cNvGrpSpPr>
          <p:nvPr/>
        </p:nvGrpSpPr>
        <p:grpSpPr>
          <a:xfrm rot="0">
            <a:off x="7608143" y="4933811"/>
            <a:ext cx="2996907" cy="2996907"/>
            <a:chOff x="0" y="0"/>
            <a:chExt cx="6350000" cy="6350000"/>
          </a:xfrm>
        </p:grpSpPr>
        <p:sp>
          <p:nvSpPr>
            <p:cNvPr name="Freeform 20" id="20"/>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9"/>
              <a:stretch>
                <a:fillRect l="-25851" t="-39302" r="-24332" b="-65314"/>
              </a:stretch>
            </a:blipFill>
          </p:spPr>
        </p:sp>
        <p:sp>
          <p:nvSpPr>
            <p:cNvPr name="Freeform 21" id="21"/>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22" id="22"/>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23" id="23"/>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name="Freeform 24" id="24"/>
          <p:cNvSpPr/>
          <p:nvPr/>
        </p:nvSpPr>
        <p:spPr>
          <a:xfrm flipH="false" flipV="false" rot="0">
            <a:off x="7543643" y="8079111"/>
            <a:ext cx="3125907" cy="596764"/>
          </a:xfrm>
          <a:custGeom>
            <a:avLst/>
            <a:gdLst/>
            <a:ahLst/>
            <a:cxnLst/>
            <a:rect r="r" b="b" t="t" l="l"/>
            <a:pathLst>
              <a:path h="596764" w="3125907">
                <a:moveTo>
                  <a:pt x="0" y="0"/>
                </a:moveTo>
                <a:lnTo>
                  <a:pt x="3125907" y="0"/>
                </a:lnTo>
                <a:lnTo>
                  <a:pt x="3125907" y="596764"/>
                </a:lnTo>
                <a:lnTo>
                  <a:pt x="0" y="596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7543643" y="8161380"/>
            <a:ext cx="2613479" cy="399583"/>
          </a:xfrm>
          <a:prstGeom prst="rect">
            <a:avLst/>
          </a:prstGeom>
        </p:spPr>
        <p:txBody>
          <a:bodyPr anchor="t" rtlCol="false" tIns="0" lIns="0" bIns="0" rIns="0">
            <a:spAutoFit/>
          </a:bodyPr>
          <a:lstStyle/>
          <a:p>
            <a:pPr algn="ctr">
              <a:lnSpc>
                <a:spcPts val="3173"/>
              </a:lnSpc>
            </a:pPr>
            <a:r>
              <a:rPr lang="en-US" sz="2266" spc="349">
                <a:solidFill>
                  <a:srgbClr val="232E54"/>
                </a:solidFill>
                <a:latin typeface="Tek Tall Arabic Bold"/>
              </a:rPr>
              <a:t>Manisha</a:t>
            </a:r>
          </a:p>
        </p:txBody>
      </p:sp>
      <p:sp>
        <p:nvSpPr>
          <p:cNvPr name="Freeform 26" id="26"/>
          <p:cNvSpPr/>
          <p:nvPr/>
        </p:nvSpPr>
        <p:spPr>
          <a:xfrm flipH="false" flipV="false" rot="0">
            <a:off x="11200652" y="8079111"/>
            <a:ext cx="3125907" cy="596764"/>
          </a:xfrm>
          <a:custGeom>
            <a:avLst/>
            <a:gdLst/>
            <a:ahLst/>
            <a:cxnLst/>
            <a:rect r="r" b="b" t="t" l="l"/>
            <a:pathLst>
              <a:path h="596764" w="3125907">
                <a:moveTo>
                  <a:pt x="0" y="0"/>
                </a:moveTo>
                <a:lnTo>
                  <a:pt x="3125907" y="0"/>
                </a:lnTo>
                <a:lnTo>
                  <a:pt x="3125907" y="596764"/>
                </a:lnTo>
                <a:lnTo>
                  <a:pt x="0" y="596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7" id="27"/>
          <p:cNvGrpSpPr>
            <a:grpSpLocks noChangeAspect="true"/>
          </p:cNvGrpSpPr>
          <p:nvPr/>
        </p:nvGrpSpPr>
        <p:grpSpPr>
          <a:xfrm rot="0">
            <a:off x="11265152" y="4933811"/>
            <a:ext cx="2996907" cy="2996907"/>
            <a:chOff x="0" y="0"/>
            <a:chExt cx="6350000" cy="6350000"/>
          </a:xfrm>
        </p:grpSpPr>
        <p:sp>
          <p:nvSpPr>
            <p:cNvPr name="Freeform 28" id="28"/>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10"/>
              <a:stretch>
                <a:fillRect l="0" t="-27864" r="0" b="-27864"/>
              </a:stretch>
            </a:blipFill>
          </p:spPr>
        </p:sp>
        <p:sp>
          <p:nvSpPr>
            <p:cNvPr name="Freeform 29" id="29"/>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30" id="30"/>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31" id="31"/>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name="TextBox 32" id="32"/>
          <p:cNvSpPr txBox="true"/>
          <p:nvPr/>
        </p:nvSpPr>
        <p:spPr>
          <a:xfrm rot="0">
            <a:off x="11200652" y="8161380"/>
            <a:ext cx="2613479" cy="399583"/>
          </a:xfrm>
          <a:prstGeom prst="rect">
            <a:avLst/>
          </a:prstGeom>
        </p:spPr>
        <p:txBody>
          <a:bodyPr anchor="t" rtlCol="false" tIns="0" lIns="0" bIns="0" rIns="0">
            <a:spAutoFit/>
          </a:bodyPr>
          <a:lstStyle/>
          <a:p>
            <a:pPr algn="ctr">
              <a:lnSpc>
                <a:spcPts val="3173"/>
              </a:lnSpc>
            </a:pPr>
            <a:r>
              <a:rPr lang="en-US" sz="2266" spc="349">
                <a:solidFill>
                  <a:srgbClr val="232E54"/>
                </a:solidFill>
                <a:latin typeface="Tek Tall Arabic Bold"/>
              </a:rPr>
              <a:t>Fadlin Afina</a:t>
            </a:r>
          </a:p>
        </p:txBody>
      </p:sp>
      <p:grpSp>
        <p:nvGrpSpPr>
          <p:cNvPr name="Group 33" id="33"/>
          <p:cNvGrpSpPr>
            <a:grpSpLocks noChangeAspect="true"/>
          </p:cNvGrpSpPr>
          <p:nvPr/>
        </p:nvGrpSpPr>
        <p:grpSpPr>
          <a:xfrm rot="0">
            <a:off x="14954964" y="4933811"/>
            <a:ext cx="2996907" cy="2996907"/>
            <a:chOff x="0" y="0"/>
            <a:chExt cx="6350000" cy="6350000"/>
          </a:xfrm>
        </p:grpSpPr>
        <p:sp>
          <p:nvSpPr>
            <p:cNvPr name="Freeform 34" id="34"/>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11"/>
              <a:stretch>
                <a:fillRect l="0" t="-8058" r="0" b="-35275"/>
              </a:stretch>
            </a:blipFill>
          </p:spPr>
        </p:sp>
        <p:sp>
          <p:nvSpPr>
            <p:cNvPr name="Freeform 35" id="35"/>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36" id="36"/>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37" id="37"/>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name="Freeform 38" id="38"/>
          <p:cNvSpPr/>
          <p:nvPr/>
        </p:nvSpPr>
        <p:spPr>
          <a:xfrm flipH="false" flipV="false" rot="0">
            <a:off x="14916864" y="8091364"/>
            <a:ext cx="3125907" cy="596764"/>
          </a:xfrm>
          <a:custGeom>
            <a:avLst/>
            <a:gdLst/>
            <a:ahLst/>
            <a:cxnLst/>
            <a:rect r="r" b="b" t="t" l="l"/>
            <a:pathLst>
              <a:path h="596764" w="3125907">
                <a:moveTo>
                  <a:pt x="0" y="0"/>
                </a:moveTo>
                <a:lnTo>
                  <a:pt x="3125907" y="0"/>
                </a:lnTo>
                <a:lnTo>
                  <a:pt x="3125907" y="596765"/>
                </a:lnTo>
                <a:lnTo>
                  <a:pt x="0" y="5967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14916864" y="8183159"/>
            <a:ext cx="2613479" cy="373593"/>
          </a:xfrm>
          <a:prstGeom prst="rect">
            <a:avLst/>
          </a:prstGeom>
        </p:spPr>
        <p:txBody>
          <a:bodyPr anchor="t" rtlCol="false" tIns="0" lIns="0" bIns="0" rIns="0">
            <a:spAutoFit/>
          </a:bodyPr>
          <a:lstStyle/>
          <a:p>
            <a:pPr algn="ctr">
              <a:lnSpc>
                <a:spcPts val="3033"/>
              </a:lnSpc>
            </a:pPr>
            <a:r>
              <a:rPr lang="en-US" sz="2166" spc="333">
                <a:solidFill>
                  <a:srgbClr val="232E54"/>
                </a:solidFill>
                <a:latin typeface="Tek Tall Arabic Bold"/>
              </a:rPr>
              <a:t>Cheah Zi Feng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grpSp>
        <p:nvGrpSpPr>
          <p:cNvPr name="Group 4" id="4"/>
          <p:cNvGrpSpPr/>
          <p:nvPr/>
        </p:nvGrpSpPr>
        <p:grpSpPr>
          <a:xfrm rot="0">
            <a:off x="-421028" y="1677647"/>
            <a:ext cx="7129192" cy="2025339"/>
            <a:chOff x="0" y="0"/>
            <a:chExt cx="9505589" cy="2700451"/>
          </a:xfrm>
        </p:grpSpPr>
        <p:sp>
          <p:nvSpPr>
            <p:cNvPr name="Freeform 5" id="5"/>
            <p:cNvSpPr/>
            <p:nvPr/>
          </p:nvSpPr>
          <p:spPr>
            <a:xfrm flipH="false" flipV="false" rot="-5400000">
              <a:off x="7374007" y="553918"/>
              <a:ext cx="2579473" cy="1683692"/>
            </a:xfrm>
            <a:custGeom>
              <a:avLst/>
              <a:gdLst/>
              <a:ahLst/>
              <a:cxnLst/>
              <a:rect r="r" b="b" t="t" l="l"/>
              <a:pathLst>
                <a:path h="1683692" w="2579473">
                  <a:moveTo>
                    <a:pt x="0" y="0"/>
                  </a:moveTo>
                  <a:lnTo>
                    <a:pt x="2579473" y="0"/>
                  </a:lnTo>
                  <a:lnTo>
                    <a:pt x="2579473" y="1683692"/>
                  </a:lnTo>
                  <a:lnTo>
                    <a:pt x="0" y="1683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0" y="0"/>
              <a:ext cx="7077816" cy="2700451"/>
            </a:xfrm>
            <a:prstGeom prst="rect">
              <a:avLst/>
            </a:prstGeom>
          </p:spPr>
          <p:txBody>
            <a:bodyPr anchor="t" rtlCol="false" tIns="0" lIns="0" bIns="0" rIns="0">
              <a:spAutoFit/>
            </a:bodyPr>
            <a:lstStyle/>
            <a:p>
              <a:pPr algn="r">
                <a:lnSpc>
                  <a:spcPts val="8073"/>
                </a:lnSpc>
              </a:pPr>
              <a:r>
                <a:rPr lang="en-US" sz="6728">
                  <a:solidFill>
                    <a:srgbClr val="FFFFFF"/>
                  </a:solidFill>
                  <a:latin typeface="Blinker Bold"/>
                </a:rPr>
                <a:t>Smart</a:t>
              </a:r>
            </a:p>
            <a:p>
              <a:pPr algn="r">
                <a:lnSpc>
                  <a:spcPts val="8073"/>
                </a:lnSpc>
              </a:pPr>
              <a:r>
                <a:rPr lang="en-US" sz="6728">
                  <a:solidFill>
                    <a:srgbClr val="FFFFFF"/>
                  </a:solidFill>
                  <a:latin typeface="Blinker Bold"/>
                </a:rPr>
                <a:t>Money</a:t>
              </a:r>
            </a:p>
          </p:txBody>
        </p:sp>
      </p:grpSp>
      <p:sp>
        <p:nvSpPr>
          <p:cNvPr name="Freeform 7" id="7"/>
          <p:cNvSpPr/>
          <p:nvPr/>
        </p:nvSpPr>
        <p:spPr>
          <a:xfrm flipH="false" flipV="false" rot="0">
            <a:off x="7497053" y="1028700"/>
            <a:ext cx="8205159" cy="8205159"/>
          </a:xfrm>
          <a:custGeom>
            <a:avLst/>
            <a:gdLst/>
            <a:ahLst/>
            <a:cxnLst/>
            <a:rect r="r" b="b" t="t" l="l"/>
            <a:pathLst>
              <a:path h="8205159" w="8205159">
                <a:moveTo>
                  <a:pt x="0" y="0"/>
                </a:moveTo>
                <a:lnTo>
                  <a:pt x="8205159" y="0"/>
                </a:lnTo>
                <a:lnTo>
                  <a:pt x="8205159" y="8205159"/>
                </a:lnTo>
                <a:lnTo>
                  <a:pt x="0" y="8205159"/>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sp>
        <p:nvSpPr>
          <p:cNvPr name="TextBox 4" id="4"/>
          <p:cNvSpPr txBox="true"/>
          <p:nvPr/>
        </p:nvSpPr>
        <p:spPr>
          <a:xfrm rot="0">
            <a:off x="1982702" y="261438"/>
            <a:ext cx="14322596" cy="3136196"/>
          </a:xfrm>
          <a:prstGeom prst="rect">
            <a:avLst/>
          </a:prstGeom>
        </p:spPr>
        <p:txBody>
          <a:bodyPr anchor="t" rtlCol="false" tIns="0" lIns="0" bIns="0" rIns="0">
            <a:spAutoFit/>
          </a:bodyPr>
          <a:lstStyle/>
          <a:p>
            <a:pPr algn="ctr">
              <a:lnSpc>
                <a:spcPts val="25588"/>
              </a:lnSpc>
            </a:pPr>
            <a:r>
              <a:rPr lang="en-US" sz="18277">
                <a:solidFill>
                  <a:srgbClr val="FFFFFF"/>
                </a:solidFill>
                <a:latin typeface="Ara Hamah Alfidaa"/>
              </a:rPr>
              <a:t>introduction</a:t>
            </a:r>
          </a:p>
        </p:txBody>
      </p:sp>
      <p:sp>
        <p:nvSpPr>
          <p:cNvPr name="TextBox 5" id="5"/>
          <p:cNvSpPr txBox="true"/>
          <p:nvPr/>
        </p:nvSpPr>
        <p:spPr>
          <a:xfrm rot="0">
            <a:off x="1783008" y="3586735"/>
            <a:ext cx="15745090" cy="5452745"/>
          </a:xfrm>
          <a:prstGeom prst="rect">
            <a:avLst/>
          </a:prstGeom>
        </p:spPr>
        <p:txBody>
          <a:bodyPr anchor="t" rtlCol="false" tIns="0" lIns="0" bIns="0" rIns="0">
            <a:spAutoFit/>
          </a:bodyPr>
          <a:lstStyle/>
          <a:p>
            <a:pPr algn="ctr">
              <a:lnSpc>
                <a:spcPts val="4340"/>
              </a:lnSpc>
            </a:pPr>
            <a:r>
              <a:rPr lang="en-US" sz="3100" spc="24">
                <a:solidFill>
                  <a:srgbClr val="FFFFFF"/>
                </a:solidFill>
                <a:latin typeface="TT Chocolates"/>
              </a:rPr>
              <a:t>Design thinking is a mindset and innovative problem-solving anchored around human-centered. Design thinking can create new things or modify the existing application to fulfill the user’s requirements. </a:t>
            </a:r>
          </a:p>
          <a:p>
            <a:pPr algn="ctr">
              <a:lnSpc>
                <a:spcPts val="4340"/>
              </a:lnSpc>
            </a:pPr>
          </a:p>
          <a:p>
            <a:pPr algn="ctr">
              <a:lnSpc>
                <a:spcPts val="4340"/>
              </a:lnSpc>
            </a:pPr>
            <a:r>
              <a:rPr lang="en-US" sz="3100" spc="24">
                <a:solidFill>
                  <a:srgbClr val="FFFFFF"/>
                </a:solidFill>
                <a:latin typeface="TT Chocolates"/>
              </a:rPr>
              <a:t>SmartMoney results from a design thinking journey, a powerful tool to be your trustworthy financial partner. SmartMoney is a practical answer to a pervasive issue that plagues students, professionals, and families. SmartMoney is more than just an app; it’s your dependable financial partner. With this powerful tool, you will find managing your money to be less of a headache and more of a hassle-free experience. </a:t>
            </a:r>
          </a:p>
          <a:p>
            <a:pPr algn="ctr">
              <a:lnSpc>
                <a:spcPts val="462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sp>
      <p:sp>
        <p:nvSpPr>
          <p:cNvPr name="Freeform 3" id="3"/>
          <p:cNvSpPr/>
          <p:nvPr/>
        </p:nvSpPr>
        <p:spPr>
          <a:xfrm flipH="false" flipV="false" rot="4195132">
            <a:off x="-155299" y="-1527074"/>
            <a:ext cx="26931805" cy="19128889"/>
          </a:xfrm>
          <a:custGeom>
            <a:avLst/>
            <a:gdLst/>
            <a:ahLst/>
            <a:cxnLst/>
            <a:rect r="r" b="b" t="t" l="l"/>
            <a:pathLst>
              <a:path h="19128889" w="26931805">
                <a:moveTo>
                  <a:pt x="0" y="0"/>
                </a:moveTo>
                <a:lnTo>
                  <a:pt x="26931806" y="0"/>
                </a:lnTo>
                <a:lnTo>
                  <a:pt x="26931806" y="19128889"/>
                </a:lnTo>
                <a:lnTo>
                  <a:pt x="0" y="19128889"/>
                </a:lnTo>
                <a:lnTo>
                  <a:pt x="0" y="0"/>
                </a:lnTo>
                <a:close/>
              </a:path>
            </a:pathLst>
          </a:custGeom>
          <a:blipFill>
            <a:blip r:embed="rId3">
              <a:alphaModFix amt="53000"/>
            </a:blip>
            <a:stretch>
              <a:fillRect l="0" t="0" r="0" b="0"/>
            </a:stretch>
          </a:blipFill>
        </p:spPr>
      </p:sp>
      <p:sp>
        <p:nvSpPr>
          <p:cNvPr name="TextBox 4" id="4"/>
          <p:cNvSpPr txBox="true"/>
          <p:nvPr/>
        </p:nvSpPr>
        <p:spPr>
          <a:xfrm rot="0">
            <a:off x="665487" y="375468"/>
            <a:ext cx="10265497" cy="3144819"/>
          </a:xfrm>
          <a:prstGeom prst="rect">
            <a:avLst/>
          </a:prstGeom>
        </p:spPr>
        <p:txBody>
          <a:bodyPr anchor="t" rtlCol="false" tIns="0" lIns="0" bIns="0" rIns="0">
            <a:spAutoFit/>
          </a:bodyPr>
          <a:lstStyle/>
          <a:p>
            <a:pPr>
              <a:lnSpc>
                <a:spcPts val="12655"/>
              </a:lnSpc>
            </a:pPr>
            <a:r>
              <a:rPr lang="en-US" sz="9039" spc="153">
                <a:solidFill>
                  <a:srgbClr val="FFFFFF"/>
                </a:solidFill>
                <a:latin typeface="Ara Hamah Alfidaa"/>
              </a:rPr>
              <a:t>steps and description in design thinking</a:t>
            </a:r>
          </a:p>
        </p:txBody>
      </p:sp>
      <p:grpSp>
        <p:nvGrpSpPr>
          <p:cNvPr name="Group 5" id="5"/>
          <p:cNvGrpSpPr/>
          <p:nvPr/>
        </p:nvGrpSpPr>
        <p:grpSpPr>
          <a:xfrm rot="0">
            <a:off x="1699277" y="4045768"/>
            <a:ext cx="980530" cy="1473772"/>
            <a:chOff x="0" y="0"/>
            <a:chExt cx="1307374" cy="1965029"/>
          </a:xfrm>
        </p:grpSpPr>
        <p:sp>
          <p:nvSpPr>
            <p:cNvPr name="Freeform 6" id="6"/>
            <p:cNvSpPr/>
            <p:nvPr/>
          </p:nvSpPr>
          <p:spPr>
            <a:xfrm flipH="false" flipV="false" rot="-5400000">
              <a:off x="-106414" y="373959"/>
              <a:ext cx="1520202" cy="1307374"/>
            </a:xfrm>
            <a:custGeom>
              <a:avLst/>
              <a:gdLst/>
              <a:ahLst/>
              <a:cxnLst/>
              <a:rect r="r" b="b" t="t" l="l"/>
              <a:pathLst>
                <a:path h="1307374" w="1520202">
                  <a:moveTo>
                    <a:pt x="0" y="0"/>
                  </a:moveTo>
                  <a:lnTo>
                    <a:pt x="1520202" y="0"/>
                  </a:lnTo>
                  <a:lnTo>
                    <a:pt x="1520202" y="1307374"/>
                  </a:lnTo>
                  <a:lnTo>
                    <a:pt x="0" y="1307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180975"/>
              <a:ext cx="1265889" cy="2146004"/>
            </a:xfrm>
            <a:prstGeom prst="rect">
              <a:avLst/>
            </a:prstGeom>
          </p:spPr>
          <p:txBody>
            <a:bodyPr anchor="t" rtlCol="false" tIns="0" lIns="0" bIns="0" rIns="0">
              <a:spAutoFit/>
            </a:bodyPr>
            <a:lstStyle/>
            <a:p>
              <a:pPr algn="ctr">
                <a:lnSpc>
                  <a:spcPts val="13593"/>
                </a:lnSpc>
              </a:pPr>
              <a:r>
                <a:rPr lang="en-US" sz="9709">
                  <a:solidFill>
                    <a:srgbClr val="374F90"/>
                  </a:solidFill>
                  <a:latin typeface="Ara Hamah Alfidaa"/>
                </a:rPr>
                <a:t>1</a:t>
              </a:r>
            </a:p>
          </p:txBody>
        </p:sp>
      </p:grpSp>
      <p:grpSp>
        <p:nvGrpSpPr>
          <p:cNvPr name="Group 8" id="8"/>
          <p:cNvGrpSpPr/>
          <p:nvPr/>
        </p:nvGrpSpPr>
        <p:grpSpPr>
          <a:xfrm rot="0">
            <a:off x="1699277" y="5532866"/>
            <a:ext cx="980530" cy="1473772"/>
            <a:chOff x="0" y="0"/>
            <a:chExt cx="1307374" cy="1965029"/>
          </a:xfrm>
        </p:grpSpPr>
        <p:sp>
          <p:nvSpPr>
            <p:cNvPr name="Freeform 9" id="9"/>
            <p:cNvSpPr/>
            <p:nvPr/>
          </p:nvSpPr>
          <p:spPr>
            <a:xfrm flipH="false" flipV="false" rot="-5400000">
              <a:off x="-106414" y="373959"/>
              <a:ext cx="1520202" cy="1307374"/>
            </a:xfrm>
            <a:custGeom>
              <a:avLst/>
              <a:gdLst/>
              <a:ahLst/>
              <a:cxnLst/>
              <a:rect r="r" b="b" t="t" l="l"/>
              <a:pathLst>
                <a:path h="1307374" w="1520202">
                  <a:moveTo>
                    <a:pt x="0" y="0"/>
                  </a:moveTo>
                  <a:lnTo>
                    <a:pt x="1520202" y="0"/>
                  </a:lnTo>
                  <a:lnTo>
                    <a:pt x="1520202" y="1307374"/>
                  </a:lnTo>
                  <a:lnTo>
                    <a:pt x="0" y="1307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180975"/>
              <a:ext cx="1265889" cy="2146004"/>
            </a:xfrm>
            <a:prstGeom prst="rect">
              <a:avLst/>
            </a:prstGeom>
          </p:spPr>
          <p:txBody>
            <a:bodyPr anchor="t" rtlCol="false" tIns="0" lIns="0" bIns="0" rIns="0">
              <a:spAutoFit/>
            </a:bodyPr>
            <a:lstStyle/>
            <a:p>
              <a:pPr algn="ctr">
                <a:lnSpc>
                  <a:spcPts val="13593"/>
                </a:lnSpc>
              </a:pPr>
              <a:r>
                <a:rPr lang="en-US" sz="9709">
                  <a:solidFill>
                    <a:srgbClr val="374F90"/>
                  </a:solidFill>
                  <a:latin typeface="Ara Hamah Alfidaa"/>
                </a:rPr>
                <a:t>2</a:t>
              </a:r>
            </a:p>
          </p:txBody>
        </p:sp>
      </p:grpSp>
      <p:grpSp>
        <p:nvGrpSpPr>
          <p:cNvPr name="Group 11" id="11"/>
          <p:cNvGrpSpPr/>
          <p:nvPr/>
        </p:nvGrpSpPr>
        <p:grpSpPr>
          <a:xfrm rot="0">
            <a:off x="1699277" y="7016163"/>
            <a:ext cx="980530" cy="1473772"/>
            <a:chOff x="0" y="0"/>
            <a:chExt cx="1307374" cy="1965029"/>
          </a:xfrm>
        </p:grpSpPr>
        <p:sp>
          <p:nvSpPr>
            <p:cNvPr name="Freeform 12" id="12"/>
            <p:cNvSpPr/>
            <p:nvPr/>
          </p:nvSpPr>
          <p:spPr>
            <a:xfrm flipH="false" flipV="false" rot="-5400000">
              <a:off x="-106414" y="373959"/>
              <a:ext cx="1520202" cy="1307374"/>
            </a:xfrm>
            <a:custGeom>
              <a:avLst/>
              <a:gdLst/>
              <a:ahLst/>
              <a:cxnLst/>
              <a:rect r="r" b="b" t="t" l="l"/>
              <a:pathLst>
                <a:path h="1307374" w="1520202">
                  <a:moveTo>
                    <a:pt x="0" y="0"/>
                  </a:moveTo>
                  <a:lnTo>
                    <a:pt x="1520202" y="0"/>
                  </a:lnTo>
                  <a:lnTo>
                    <a:pt x="1520202" y="1307374"/>
                  </a:lnTo>
                  <a:lnTo>
                    <a:pt x="0" y="1307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0" y="-180975"/>
              <a:ext cx="1265889" cy="2146004"/>
            </a:xfrm>
            <a:prstGeom prst="rect">
              <a:avLst/>
            </a:prstGeom>
          </p:spPr>
          <p:txBody>
            <a:bodyPr anchor="t" rtlCol="false" tIns="0" lIns="0" bIns="0" rIns="0">
              <a:spAutoFit/>
            </a:bodyPr>
            <a:lstStyle/>
            <a:p>
              <a:pPr algn="ctr">
                <a:lnSpc>
                  <a:spcPts val="13593"/>
                </a:lnSpc>
              </a:pPr>
              <a:r>
                <a:rPr lang="en-US" sz="9709">
                  <a:solidFill>
                    <a:srgbClr val="374F90"/>
                  </a:solidFill>
                  <a:latin typeface="Ara Hamah Alfidaa"/>
                </a:rPr>
                <a:t>3</a:t>
              </a:r>
            </a:p>
          </p:txBody>
        </p:sp>
      </p:grpSp>
      <p:grpSp>
        <p:nvGrpSpPr>
          <p:cNvPr name="Group 14" id="14"/>
          <p:cNvGrpSpPr/>
          <p:nvPr/>
        </p:nvGrpSpPr>
        <p:grpSpPr>
          <a:xfrm rot="0">
            <a:off x="6349757" y="5646154"/>
            <a:ext cx="980530" cy="1473772"/>
            <a:chOff x="0" y="0"/>
            <a:chExt cx="1307374" cy="1965029"/>
          </a:xfrm>
        </p:grpSpPr>
        <p:sp>
          <p:nvSpPr>
            <p:cNvPr name="Freeform 15" id="15"/>
            <p:cNvSpPr/>
            <p:nvPr/>
          </p:nvSpPr>
          <p:spPr>
            <a:xfrm flipH="false" flipV="false" rot="-5400000">
              <a:off x="-106414" y="373959"/>
              <a:ext cx="1520202" cy="1307374"/>
            </a:xfrm>
            <a:custGeom>
              <a:avLst/>
              <a:gdLst/>
              <a:ahLst/>
              <a:cxnLst/>
              <a:rect r="r" b="b" t="t" l="l"/>
              <a:pathLst>
                <a:path h="1307374" w="1520202">
                  <a:moveTo>
                    <a:pt x="0" y="0"/>
                  </a:moveTo>
                  <a:lnTo>
                    <a:pt x="1520202" y="0"/>
                  </a:lnTo>
                  <a:lnTo>
                    <a:pt x="1520202" y="1307374"/>
                  </a:lnTo>
                  <a:lnTo>
                    <a:pt x="0" y="1307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0" y="-180975"/>
              <a:ext cx="1265889" cy="2146004"/>
            </a:xfrm>
            <a:prstGeom prst="rect">
              <a:avLst/>
            </a:prstGeom>
          </p:spPr>
          <p:txBody>
            <a:bodyPr anchor="t" rtlCol="false" tIns="0" lIns="0" bIns="0" rIns="0">
              <a:spAutoFit/>
            </a:bodyPr>
            <a:lstStyle/>
            <a:p>
              <a:pPr algn="ctr">
                <a:lnSpc>
                  <a:spcPts val="13593"/>
                </a:lnSpc>
              </a:pPr>
              <a:r>
                <a:rPr lang="en-US" sz="9709">
                  <a:solidFill>
                    <a:srgbClr val="374F90"/>
                  </a:solidFill>
                  <a:latin typeface="Ara Hamah Alfidaa"/>
                </a:rPr>
                <a:t>5</a:t>
              </a:r>
            </a:p>
          </p:txBody>
        </p:sp>
      </p:grpSp>
      <p:grpSp>
        <p:nvGrpSpPr>
          <p:cNvPr name="Group 17" id="17"/>
          <p:cNvGrpSpPr/>
          <p:nvPr/>
        </p:nvGrpSpPr>
        <p:grpSpPr>
          <a:xfrm rot="0">
            <a:off x="6384776" y="4059094"/>
            <a:ext cx="980530" cy="1473772"/>
            <a:chOff x="0" y="0"/>
            <a:chExt cx="1307374" cy="1965029"/>
          </a:xfrm>
        </p:grpSpPr>
        <p:sp>
          <p:nvSpPr>
            <p:cNvPr name="Freeform 18" id="18"/>
            <p:cNvSpPr/>
            <p:nvPr/>
          </p:nvSpPr>
          <p:spPr>
            <a:xfrm flipH="false" flipV="false" rot="-5400000">
              <a:off x="-106414" y="373959"/>
              <a:ext cx="1520202" cy="1307374"/>
            </a:xfrm>
            <a:custGeom>
              <a:avLst/>
              <a:gdLst/>
              <a:ahLst/>
              <a:cxnLst/>
              <a:rect r="r" b="b" t="t" l="l"/>
              <a:pathLst>
                <a:path h="1307374" w="1520202">
                  <a:moveTo>
                    <a:pt x="0" y="0"/>
                  </a:moveTo>
                  <a:lnTo>
                    <a:pt x="1520202" y="0"/>
                  </a:lnTo>
                  <a:lnTo>
                    <a:pt x="1520202" y="1307374"/>
                  </a:lnTo>
                  <a:lnTo>
                    <a:pt x="0" y="1307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0" y="-180975"/>
              <a:ext cx="1265889" cy="2146004"/>
            </a:xfrm>
            <a:prstGeom prst="rect">
              <a:avLst/>
            </a:prstGeom>
          </p:spPr>
          <p:txBody>
            <a:bodyPr anchor="t" rtlCol="false" tIns="0" lIns="0" bIns="0" rIns="0">
              <a:spAutoFit/>
            </a:bodyPr>
            <a:lstStyle/>
            <a:p>
              <a:pPr algn="ctr">
                <a:lnSpc>
                  <a:spcPts val="13593"/>
                </a:lnSpc>
              </a:pPr>
              <a:r>
                <a:rPr lang="en-US" sz="9709">
                  <a:solidFill>
                    <a:srgbClr val="374F90"/>
                  </a:solidFill>
                  <a:latin typeface="Ara Hamah Alfidaa"/>
                </a:rPr>
                <a:t>4</a:t>
              </a:r>
            </a:p>
          </p:txBody>
        </p:sp>
      </p:grpSp>
      <p:sp>
        <p:nvSpPr>
          <p:cNvPr name="Freeform 20" id="20"/>
          <p:cNvSpPr/>
          <p:nvPr/>
        </p:nvSpPr>
        <p:spPr>
          <a:xfrm flipH="false" flipV="false" rot="0">
            <a:off x="10551187" y="1290340"/>
            <a:ext cx="6491797" cy="7706320"/>
          </a:xfrm>
          <a:custGeom>
            <a:avLst/>
            <a:gdLst/>
            <a:ahLst/>
            <a:cxnLst/>
            <a:rect r="r" b="b" t="t" l="l"/>
            <a:pathLst>
              <a:path h="7706320" w="6491797">
                <a:moveTo>
                  <a:pt x="0" y="0"/>
                </a:moveTo>
                <a:lnTo>
                  <a:pt x="6491797" y="0"/>
                </a:lnTo>
                <a:lnTo>
                  <a:pt x="6491797" y="7706320"/>
                </a:lnTo>
                <a:lnTo>
                  <a:pt x="0" y="7706320"/>
                </a:lnTo>
                <a:lnTo>
                  <a:pt x="0" y="0"/>
                </a:lnTo>
                <a:close/>
              </a:path>
            </a:pathLst>
          </a:custGeom>
          <a:blipFill>
            <a:blip r:embed="rId6">
              <a:extLst>
                <a:ext uri="{96DAC541-7B7A-43D3-8B79-37D633B846F1}">
                  <asvg:svgBlip xmlns:asvg="http://schemas.microsoft.com/office/drawing/2016/SVG/main" r:embed="rId7"/>
                </a:ext>
              </a:extLst>
            </a:blip>
            <a:stretch>
              <a:fillRect l="0" t="0" r="0" b="-95906"/>
            </a:stretch>
          </a:blipFill>
        </p:spPr>
      </p:sp>
      <p:sp>
        <p:nvSpPr>
          <p:cNvPr name="TextBox 21" id="21"/>
          <p:cNvSpPr txBox="true"/>
          <p:nvPr/>
        </p:nvSpPr>
        <p:spPr>
          <a:xfrm rot="0">
            <a:off x="2708368" y="4549757"/>
            <a:ext cx="2821279" cy="540070"/>
          </a:xfrm>
          <a:prstGeom prst="rect">
            <a:avLst/>
          </a:prstGeom>
        </p:spPr>
        <p:txBody>
          <a:bodyPr anchor="t" rtlCol="false" tIns="0" lIns="0" bIns="0" rIns="0">
            <a:spAutoFit/>
          </a:bodyPr>
          <a:lstStyle/>
          <a:p>
            <a:pPr>
              <a:lnSpc>
                <a:spcPts val="4083"/>
              </a:lnSpc>
            </a:pPr>
            <a:r>
              <a:rPr lang="en-US" sz="3888" spc="31">
                <a:solidFill>
                  <a:srgbClr val="FFFFFF"/>
                </a:solidFill>
                <a:latin typeface="TT Chocolates"/>
              </a:rPr>
              <a:t>Emphatize</a:t>
            </a:r>
          </a:p>
        </p:txBody>
      </p:sp>
      <p:sp>
        <p:nvSpPr>
          <p:cNvPr name="TextBox 22" id="22"/>
          <p:cNvSpPr txBox="true"/>
          <p:nvPr/>
        </p:nvSpPr>
        <p:spPr>
          <a:xfrm rot="0">
            <a:off x="2708368" y="6136818"/>
            <a:ext cx="2821279" cy="540070"/>
          </a:xfrm>
          <a:prstGeom prst="rect">
            <a:avLst/>
          </a:prstGeom>
        </p:spPr>
        <p:txBody>
          <a:bodyPr anchor="t" rtlCol="false" tIns="0" lIns="0" bIns="0" rIns="0">
            <a:spAutoFit/>
          </a:bodyPr>
          <a:lstStyle/>
          <a:p>
            <a:pPr>
              <a:lnSpc>
                <a:spcPts val="4083"/>
              </a:lnSpc>
            </a:pPr>
            <a:r>
              <a:rPr lang="en-US" sz="3888" spc="31">
                <a:solidFill>
                  <a:srgbClr val="FFFFFF"/>
                </a:solidFill>
                <a:latin typeface="TT Chocolates"/>
              </a:rPr>
              <a:t>Define</a:t>
            </a:r>
          </a:p>
        </p:txBody>
      </p:sp>
      <p:sp>
        <p:nvSpPr>
          <p:cNvPr name="TextBox 23" id="23"/>
          <p:cNvSpPr txBox="true"/>
          <p:nvPr/>
        </p:nvSpPr>
        <p:spPr>
          <a:xfrm rot="0">
            <a:off x="2708368" y="7497301"/>
            <a:ext cx="2821279" cy="540070"/>
          </a:xfrm>
          <a:prstGeom prst="rect">
            <a:avLst/>
          </a:prstGeom>
        </p:spPr>
        <p:txBody>
          <a:bodyPr anchor="t" rtlCol="false" tIns="0" lIns="0" bIns="0" rIns="0">
            <a:spAutoFit/>
          </a:bodyPr>
          <a:lstStyle/>
          <a:p>
            <a:pPr>
              <a:lnSpc>
                <a:spcPts val="4083"/>
              </a:lnSpc>
            </a:pPr>
            <a:r>
              <a:rPr lang="en-US" sz="3888" spc="31">
                <a:solidFill>
                  <a:srgbClr val="FFFFFF"/>
                </a:solidFill>
                <a:latin typeface="TT Chocolates"/>
              </a:rPr>
              <a:t>Ideate</a:t>
            </a:r>
          </a:p>
        </p:txBody>
      </p:sp>
      <p:sp>
        <p:nvSpPr>
          <p:cNvPr name="TextBox 24" id="24"/>
          <p:cNvSpPr txBox="true"/>
          <p:nvPr/>
        </p:nvSpPr>
        <p:spPr>
          <a:xfrm rot="0">
            <a:off x="7388653" y="6136818"/>
            <a:ext cx="2821279" cy="540070"/>
          </a:xfrm>
          <a:prstGeom prst="rect">
            <a:avLst/>
          </a:prstGeom>
        </p:spPr>
        <p:txBody>
          <a:bodyPr anchor="t" rtlCol="false" tIns="0" lIns="0" bIns="0" rIns="0">
            <a:spAutoFit/>
          </a:bodyPr>
          <a:lstStyle/>
          <a:p>
            <a:pPr>
              <a:lnSpc>
                <a:spcPts val="4083"/>
              </a:lnSpc>
            </a:pPr>
            <a:r>
              <a:rPr lang="en-US" sz="3888" spc="31">
                <a:solidFill>
                  <a:srgbClr val="FFFFFF"/>
                </a:solidFill>
                <a:latin typeface="TT Chocolates"/>
              </a:rPr>
              <a:t>Test</a:t>
            </a:r>
          </a:p>
        </p:txBody>
      </p:sp>
      <p:sp>
        <p:nvSpPr>
          <p:cNvPr name="TextBox 25" id="25"/>
          <p:cNvSpPr txBox="true"/>
          <p:nvPr/>
        </p:nvSpPr>
        <p:spPr>
          <a:xfrm rot="0">
            <a:off x="7388653" y="4549757"/>
            <a:ext cx="2821279" cy="540070"/>
          </a:xfrm>
          <a:prstGeom prst="rect">
            <a:avLst/>
          </a:prstGeom>
        </p:spPr>
        <p:txBody>
          <a:bodyPr anchor="t" rtlCol="false" tIns="0" lIns="0" bIns="0" rIns="0">
            <a:spAutoFit/>
          </a:bodyPr>
          <a:lstStyle/>
          <a:p>
            <a:pPr>
              <a:lnSpc>
                <a:spcPts val="4083"/>
              </a:lnSpc>
            </a:pPr>
            <a:r>
              <a:rPr lang="en-US" sz="3888" spc="31">
                <a:solidFill>
                  <a:srgbClr val="FFFFFF"/>
                </a:solidFill>
                <a:latin typeface="TT Chocolates"/>
              </a:rPr>
              <a:t>Prototype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4926502" y="8169379"/>
            <a:ext cx="28141005" cy="12452395"/>
          </a:xfrm>
          <a:custGeom>
            <a:avLst/>
            <a:gdLst/>
            <a:ahLst/>
            <a:cxnLst/>
            <a:rect r="r" b="b" t="t" l="l"/>
            <a:pathLst>
              <a:path h="12452395" w="28141005">
                <a:moveTo>
                  <a:pt x="0" y="0"/>
                </a:moveTo>
                <a:lnTo>
                  <a:pt x="28141004" y="0"/>
                </a:lnTo>
                <a:lnTo>
                  <a:pt x="28141004" y="12452394"/>
                </a:lnTo>
                <a:lnTo>
                  <a:pt x="0" y="12452394"/>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2256929" y="5529962"/>
            <a:ext cx="6097320" cy="3932772"/>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292" t="0" r="-292" b="0"/>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8" id="8"/>
          <p:cNvGrpSpPr>
            <a:grpSpLocks noChangeAspect="true"/>
          </p:cNvGrpSpPr>
          <p:nvPr/>
        </p:nvGrpSpPr>
        <p:grpSpPr>
          <a:xfrm rot="0">
            <a:off x="9780449" y="5541804"/>
            <a:ext cx="6118483" cy="3946422"/>
            <a:chOff x="0" y="0"/>
            <a:chExt cx="6350000" cy="4095750"/>
          </a:xfrm>
        </p:grpSpPr>
        <p:sp>
          <p:nvSpPr>
            <p:cNvPr name="Freeform 9" id="9"/>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6"/>
              <a:stretch>
                <a:fillRect l="-287" t="0" r="-287" b="0"/>
              </a:stretch>
            </a:blipFill>
          </p:spPr>
        </p:sp>
        <p:sp>
          <p:nvSpPr>
            <p:cNvPr name="Freeform 10" id="10"/>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11" id="11"/>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12" id="12"/>
          <p:cNvGrpSpPr/>
          <p:nvPr/>
        </p:nvGrpSpPr>
        <p:grpSpPr>
          <a:xfrm rot="0">
            <a:off x="2148730" y="2118030"/>
            <a:ext cx="6995270" cy="3173879"/>
            <a:chOff x="0" y="0"/>
            <a:chExt cx="9327026" cy="4231839"/>
          </a:xfrm>
        </p:grpSpPr>
        <p:sp>
          <p:nvSpPr>
            <p:cNvPr name="Freeform 13" id="13"/>
            <p:cNvSpPr/>
            <p:nvPr/>
          </p:nvSpPr>
          <p:spPr>
            <a:xfrm flipH="false" flipV="false" rot="0">
              <a:off x="0" y="0"/>
              <a:ext cx="8108828" cy="1548049"/>
            </a:xfrm>
            <a:custGeom>
              <a:avLst/>
              <a:gdLst/>
              <a:ahLst/>
              <a:cxnLst/>
              <a:rect r="r" b="b" t="t" l="l"/>
              <a:pathLst>
                <a:path h="1548049" w="8108828">
                  <a:moveTo>
                    <a:pt x="0" y="0"/>
                  </a:moveTo>
                  <a:lnTo>
                    <a:pt x="8108828" y="0"/>
                  </a:lnTo>
                  <a:lnTo>
                    <a:pt x="8108828" y="1548049"/>
                  </a:lnTo>
                  <a:lnTo>
                    <a:pt x="0" y="1548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0" y="314299"/>
              <a:ext cx="6342023" cy="773308"/>
            </a:xfrm>
            <a:prstGeom prst="rect">
              <a:avLst/>
            </a:prstGeom>
          </p:spPr>
          <p:txBody>
            <a:bodyPr anchor="t" rtlCol="false" tIns="0" lIns="0" bIns="0" rIns="0">
              <a:spAutoFit/>
            </a:bodyPr>
            <a:lstStyle/>
            <a:p>
              <a:pPr algn="ctr">
                <a:lnSpc>
                  <a:spcPts val="4897"/>
                </a:lnSpc>
              </a:pPr>
              <a:r>
                <a:rPr lang="en-US" sz="3498" spc="248">
                  <a:solidFill>
                    <a:srgbClr val="232E54"/>
                  </a:solidFill>
                  <a:latin typeface="Tek Tall Arabic Bold"/>
                </a:rPr>
                <a:t>Problem statement</a:t>
              </a:r>
            </a:p>
          </p:txBody>
        </p:sp>
        <p:sp>
          <p:nvSpPr>
            <p:cNvPr name="TextBox 15" id="15"/>
            <p:cNvSpPr txBox="true"/>
            <p:nvPr/>
          </p:nvSpPr>
          <p:spPr>
            <a:xfrm rot="0">
              <a:off x="0" y="1825453"/>
              <a:ext cx="9327026" cy="2406386"/>
            </a:xfrm>
            <a:prstGeom prst="rect">
              <a:avLst/>
            </a:prstGeom>
          </p:spPr>
          <p:txBody>
            <a:bodyPr anchor="t" rtlCol="false" tIns="0" lIns="0" bIns="0" rIns="0">
              <a:spAutoFit/>
            </a:bodyPr>
            <a:lstStyle/>
            <a:p>
              <a:pPr marL="561079" indent="-280539" lvl="1">
                <a:lnSpc>
                  <a:spcPts val="3638"/>
                </a:lnSpc>
                <a:spcBef>
                  <a:spcPct val="0"/>
                </a:spcBef>
                <a:buFont typeface="Arial"/>
                <a:buChar char="•"/>
              </a:pPr>
              <a:r>
                <a:rPr lang="en-US" sz="2598" spc="20">
                  <a:solidFill>
                    <a:srgbClr val="FFFFFF"/>
                  </a:solidFill>
                  <a:latin typeface="TT Chocolates"/>
                </a:rPr>
                <a:t>Lack of financial knowledge</a:t>
              </a:r>
            </a:p>
            <a:p>
              <a:pPr marL="561079" indent="-280539" lvl="1">
                <a:lnSpc>
                  <a:spcPts val="3638"/>
                </a:lnSpc>
                <a:spcBef>
                  <a:spcPct val="0"/>
                </a:spcBef>
                <a:buFont typeface="Arial"/>
                <a:buChar char="•"/>
              </a:pPr>
              <a:r>
                <a:rPr lang="en-US" sz="2598" spc="20">
                  <a:solidFill>
                    <a:srgbClr val="FFFFFF"/>
                  </a:solidFill>
                  <a:latin typeface="TT Chocolates"/>
                </a:rPr>
                <a:t>Ineffiecient tracking and budgeting</a:t>
              </a:r>
            </a:p>
            <a:p>
              <a:pPr marL="561079" indent="-280539" lvl="1">
                <a:lnSpc>
                  <a:spcPts val="3638"/>
                </a:lnSpc>
                <a:spcBef>
                  <a:spcPct val="0"/>
                </a:spcBef>
                <a:buFont typeface="Arial"/>
                <a:buChar char="•"/>
              </a:pPr>
              <a:r>
                <a:rPr lang="en-US" sz="2598" spc="20">
                  <a:solidFill>
                    <a:srgbClr val="FFFFFF"/>
                  </a:solidFill>
                  <a:latin typeface="TT Chocolates"/>
                </a:rPr>
                <a:t>Limited access to suitable tools</a:t>
              </a:r>
            </a:p>
            <a:p>
              <a:pPr>
                <a:lnSpc>
                  <a:spcPts val="3638"/>
                </a:lnSpc>
                <a:spcBef>
                  <a:spcPct val="0"/>
                </a:spcBef>
              </a:pPr>
            </a:p>
          </p:txBody>
        </p:sp>
      </p:grpSp>
      <p:grpSp>
        <p:nvGrpSpPr>
          <p:cNvPr name="Group 16" id="16"/>
          <p:cNvGrpSpPr/>
          <p:nvPr/>
        </p:nvGrpSpPr>
        <p:grpSpPr>
          <a:xfrm rot="0">
            <a:off x="9584396" y="2118030"/>
            <a:ext cx="7028862" cy="3131121"/>
            <a:chOff x="0" y="0"/>
            <a:chExt cx="9371816" cy="4174828"/>
          </a:xfrm>
        </p:grpSpPr>
        <p:sp>
          <p:nvSpPr>
            <p:cNvPr name="Freeform 17" id="17"/>
            <p:cNvSpPr/>
            <p:nvPr/>
          </p:nvSpPr>
          <p:spPr>
            <a:xfrm flipH="false" flipV="false" rot="0">
              <a:off x="170442" y="0"/>
              <a:ext cx="7999587" cy="1527194"/>
            </a:xfrm>
            <a:custGeom>
              <a:avLst/>
              <a:gdLst/>
              <a:ahLst/>
              <a:cxnLst/>
              <a:rect r="r" b="b" t="t" l="l"/>
              <a:pathLst>
                <a:path h="1527194" w="7999587">
                  <a:moveTo>
                    <a:pt x="0" y="0"/>
                  </a:moveTo>
                  <a:lnTo>
                    <a:pt x="7999587" y="0"/>
                  </a:lnTo>
                  <a:lnTo>
                    <a:pt x="7999587" y="1527194"/>
                  </a:lnTo>
                  <a:lnTo>
                    <a:pt x="0" y="15271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70442" y="1809616"/>
              <a:ext cx="9201374" cy="2365212"/>
            </a:xfrm>
            <a:prstGeom prst="rect">
              <a:avLst/>
            </a:prstGeom>
          </p:spPr>
          <p:txBody>
            <a:bodyPr anchor="t" rtlCol="false" tIns="0" lIns="0" bIns="0" rIns="0">
              <a:spAutoFit/>
            </a:bodyPr>
            <a:lstStyle/>
            <a:p>
              <a:pPr marL="553520" indent="-276760" lvl="1">
                <a:lnSpc>
                  <a:spcPts val="3589"/>
                </a:lnSpc>
                <a:spcBef>
                  <a:spcPct val="0"/>
                </a:spcBef>
                <a:buFont typeface="Arial"/>
                <a:buChar char="•"/>
              </a:pPr>
              <a:r>
                <a:rPr lang="en-US" sz="2563" spc="20">
                  <a:solidFill>
                    <a:srgbClr val="FFFFFF"/>
                  </a:solidFill>
                  <a:latin typeface="TT Chocolates"/>
                </a:rPr>
                <a:t>A</a:t>
              </a:r>
              <a:r>
                <a:rPr lang="en-US" sz="2563" spc="20">
                  <a:solidFill>
                    <a:srgbClr val="FFFFFF"/>
                  </a:solidFill>
                  <a:latin typeface="TT Chocolates"/>
                </a:rPr>
                <a:t> space to share financing knowledge</a:t>
              </a:r>
            </a:p>
            <a:p>
              <a:pPr marL="553520" indent="-276760" lvl="1">
                <a:lnSpc>
                  <a:spcPts val="3589"/>
                </a:lnSpc>
                <a:spcBef>
                  <a:spcPct val="0"/>
                </a:spcBef>
                <a:buFont typeface="Arial"/>
                <a:buChar char="•"/>
              </a:pPr>
              <a:r>
                <a:rPr lang="en-US" sz="2563" spc="20">
                  <a:solidFill>
                    <a:srgbClr val="FFFFFF"/>
                  </a:solidFill>
                  <a:latin typeface="TT Chocolates"/>
                </a:rPr>
                <a:t>User-friendly interface</a:t>
              </a:r>
            </a:p>
            <a:p>
              <a:pPr marL="553520" indent="-276760" lvl="1">
                <a:lnSpc>
                  <a:spcPts val="3589"/>
                </a:lnSpc>
                <a:spcBef>
                  <a:spcPct val="0"/>
                </a:spcBef>
                <a:buFont typeface="Arial"/>
                <a:buChar char="•"/>
              </a:pPr>
              <a:r>
                <a:rPr lang="en-US" sz="2563" spc="20">
                  <a:solidFill>
                    <a:srgbClr val="FFFFFF"/>
                  </a:solidFill>
                  <a:latin typeface="TT Chocolates"/>
                </a:rPr>
                <a:t>Provide essential function</a:t>
              </a:r>
            </a:p>
            <a:p>
              <a:pPr>
                <a:lnSpc>
                  <a:spcPts val="3589"/>
                </a:lnSpc>
                <a:spcBef>
                  <a:spcPct val="0"/>
                </a:spcBef>
              </a:pPr>
            </a:p>
          </p:txBody>
        </p:sp>
        <p:sp>
          <p:nvSpPr>
            <p:cNvPr name="TextBox 19" id="19"/>
            <p:cNvSpPr txBox="true"/>
            <p:nvPr/>
          </p:nvSpPr>
          <p:spPr>
            <a:xfrm rot="0">
              <a:off x="0" y="277593"/>
              <a:ext cx="6256584" cy="782838"/>
            </a:xfrm>
            <a:prstGeom prst="rect">
              <a:avLst/>
            </a:prstGeom>
          </p:spPr>
          <p:txBody>
            <a:bodyPr anchor="t" rtlCol="false" tIns="0" lIns="0" bIns="0" rIns="0">
              <a:spAutoFit/>
            </a:bodyPr>
            <a:lstStyle/>
            <a:p>
              <a:pPr algn="ctr">
                <a:lnSpc>
                  <a:spcPts val="4831"/>
                </a:lnSpc>
              </a:pPr>
              <a:r>
                <a:rPr lang="en-US" sz="3451" spc="245">
                  <a:solidFill>
                    <a:srgbClr val="232E54"/>
                  </a:solidFill>
                  <a:latin typeface="Tek Tall Arabic Bold"/>
                </a:rPr>
                <a:t>Solution</a:t>
              </a:r>
            </a:p>
          </p:txBody>
        </p:sp>
      </p:grpSp>
      <p:sp>
        <p:nvSpPr>
          <p:cNvPr name="TextBox 20" id="20"/>
          <p:cNvSpPr txBox="true"/>
          <p:nvPr/>
        </p:nvSpPr>
        <p:spPr>
          <a:xfrm rot="0">
            <a:off x="2256929" y="9500834"/>
            <a:ext cx="5781156" cy="386108"/>
          </a:xfrm>
          <a:prstGeom prst="rect">
            <a:avLst/>
          </a:prstGeom>
        </p:spPr>
        <p:txBody>
          <a:bodyPr anchor="t" rtlCol="false" tIns="0" lIns="0" bIns="0" rIns="0">
            <a:spAutoFit/>
          </a:bodyPr>
          <a:lstStyle/>
          <a:p>
            <a:pPr algn="ctr">
              <a:lnSpc>
                <a:spcPts val="2923"/>
              </a:lnSpc>
              <a:spcBef>
                <a:spcPct val="0"/>
              </a:spcBef>
            </a:pPr>
            <a:r>
              <a:rPr lang="en-US" sz="2784" spc="22">
                <a:solidFill>
                  <a:srgbClr val="FFFFFF"/>
                </a:solidFill>
                <a:latin typeface="TT Chocolates"/>
              </a:rPr>
              <a:t>physical discussion</a:t>
            </a:r>
          </a:p>
        </p:txBody>
      </p:sp>
      <p:sp>
        <p:nvSpPr>
          <p:cNvPr name="TextBox 21" id="21"/>
          <p:cNvSpPr txBox="true"/>
          <p:nvPr/>
        </p:nvSpPr>
        <p:spPr>
          <a:xfrm rot="0">
            <a:off x="11555113" y="9621369"/>
            <a:ext cx="2251894" cy="387580"/>
          </a:xfrm>
          <a:prstGeom prst="rect">
            <a:avLst/>
          </a:prstGeom>
        </p:spPr>
        <p:txBody>
          <a:bodyPr anchor="t" rtlCol="false" tIns="0" lIns="0" bIns="0" rIns="0">
            <a:spAutoFit/>
          </a:bodyPr>
          <a:lstStyle/>
          <a:p>
            <a:pPr algn="ctr">
              <a:lnSpc>
                <a:spcPts val="2934"/>
              </a:lnSpc>
              <a:spcBef>
                <a:spcPct val="0"/>
              </a:spcBef>
            </a:pPr>
            <a:r>
              <a:rPr lang="en-US" sz="2794" spc="22">
                <a:solidFill>
                  <a:srgbClr val="FFFFFF"/>
                </a:solidFill>
                <a:latin typeface="TT Chocolates"/>
              </a:rPr>
              <a:t>online meeting</a:t>
            </a:r>
          </a:p>
        </p:txBody>
      </p:sp>
      <p:sp>
        <p:nvSpPr>
          <p:cNvPr name="TextBox 22" id="22"/>
          <p:cNvSpPr txBox="true"/>
          <p:nvPr/>
        </p:nvSpPr>
        <p:spPr>
          <a:xfrm rot="0">
            <a:off x="384617" y="257175"/>
            <a:ext cx="15514316" cy="1765567"/>
          </a:xfrm>
          <a:prstGeom prst="rect">
            <a:avLst/>
          </a:prstGeom>
        </p:spPr>
        <p:txBody>
          <a:bodyPr anchor="t" rtlCol="false" tIns="0" lIns="0" bIns="0" rIns="0">
            <a:spAutoFit/>
          </a:bodyPr>
          <a:lstStyle/>
          <a:p>
            <a:pPr algn="just">
              <a:lnSpc>
                <a:spcPts val="6675"/>
              </a:lnSpc>
            </a:pPr>
            <a:r>
              <a:rPr lang="en-US" sz="7335">
                <a:solidFill>
                  <a:srgbClr val="FFFFFF"/>
                </a:solidFill>
                <a:latin typeface="Ara Hamah Alfidaa"/>
              </a:rPr>
              <a:t>steps and description include problem, solution, team working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10800000">
            <a:off x="2487958" y="-9798748"/>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3">
              <a:alphaModFix amt="53000"/>
            </a:blip>
            <a:stretch>
              <a:fillRect l="0" t="0" r="0" b="0"/>
            </a:stretch>
          </a:blipFill>
        </p:spPr>
      </p:sp>
      <p:sp>
        <p:nvSpPr>
          <p:cNvPr name="Freeform 4" id="4"/>
          <p:cNvSpPr/>
          <p:nvPr/>
        </p:nvSpPr>
        <p:spPr>
          <a:xfrm flipH="true" flipV="false" rot="-607588">
            <a:off x="16844410" y="7662769"/>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
        <p:nvSpPr>
          <p:cNvPr name="Freeform 5" id="5"/>
          <p:cNvSpPr/>
          <p:nvPr/>
        </p:nvSpPr>
        <p:spPr>
          <a:xfrm flipH="false" flipV="false" rot="-5400000">
            <a:off x="420047" y="2472744"/>
            <a:ext cx="1217306" cy="1046883"/>
          </a:xfrm>
          <a:custGeom>
            <a:avLst/>
            <a:gdLst/>
            <a:ahLst/>
            <a:cxnLst/>
            <a:rect r="r" b="b" t="t" l="l"/>
            <a:pathLst>
              <a:path h="1046883" w="1217306">
                <a:moveTo>
                  <a:pt x="0" y="0"/>
                </a:moveTo>
                <a:lnTo>
                  <a:pt x="1217306" y="0"/>
                </a:lnTo>
                <a:lnTo>
                  <a:pt x="1217306" y="1046883"/>
                </a:lnTo>
                <a:lnTo>
                  <a:pt x="0" y="10468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97179" y="1910586"/>
            <a:ext cx="1013664" cy="1783052"/>
          </a:xfrm>
          <a:prstGeom prst="rect">
            <a:avLst/>
          </a:prstGeom>
        </p:spPr>
        <p:txBody>
          <a:bodyPr anchor="t" rtlCol="false" tIns="0" lIns="0" bIns="0" rIns="0">
            <a:spAutoFit/>
          </a:bodyPr>
          <a:lstStyle/>
          <a:p>
            <a:pPr algn="ctr">
              <a:lnSpc>
                <a:spcPts val="14513"/>
              </a:lnSpc>
            </a:pPr>
            <a:r>
              <a:rPr lang="en-US" sz="10367">
                <a:solidFill>
                  <a:srgbClr val="374F90"/>
                </a:solidFill>
                <a:latin typeface="Ara Hamah Alfidaa"/>
              </a:rPr>
              <a:t>1</a:t>
            </a:r>
          </a:p>
        </p:txBody>
      </p:sp>
      <p:sp>
        <p:nvSpPr>
          <p:cNvPr name="TextBox 7" id="7"/>
          <p:cNvSpPr txBox="true"/>
          <p:nvPr/>
        </p:nvSpPr>
        <p:spPr>
          <a:xfrm rot="0">
            <a:off x="1718397" y="2362131"/>
            <a:ext cx="15173571" cy="1144283"/>
          </a:xfrm>
          <a:prstGeom prst="rect">
            <a:avLst/>
          </a:prstGeom>
        </p:spPr>
        <p:txBody>
          <a:bodyPr anchor="t" rtlCol="false" tIns="0" lIns="0" bIns="0" rIns="0">
            <a:spAutoFit/>
          </a:bodyPr>
          <a:lstStyle/>
          <a:p>
            <a:pPr>
              <a:lnSpc>
                <a:spcPts val="9379"/>
              </a:lnSpc>
            </a:pPr>
            <a:r>
              <a:rPr lang="en-US" sz="6699">
                <a:solidFill>
                  <a:srgbClr val="FFFFFF"/>
                </a:solidFill>
                <a:latin typeface="Ara Hamah Alfidaa"/>
              </a:rPr>
              <a:t>the end of the project demonstration</a:t>
            </a:r>
          </a:p>
        </p:txBody>
      </p:sp>
      <p:sp>
        <p:nvSpPr>
          <p:cNvPr name="TextBox 8" id="8"/>
          <p:cNvSpPr txBox="true"/>
          <p:nvPr/>
        </p:nvSpPr>
        <p:spPr>
          <a:xfrm rot="0">
            <a:off x="310446" y="3680353"/>
            <a:ext cx="17268067" cy="1511370"/>
          </a:xfrm>
          <a:prstGeom prst="rect">
            <a:avLst/>
          </a:prstGeom>
        </p:spPr>
        <p:txBody>
          <a:bodyPr anchor="t" rtlCol="false" tIns="0" lIns="0" bIns="0" rIns="0">
            <a:spAutoFit/>
          </a:bodyPr>
          <a:lstStyle/>
          <a:p>
            <a:pPr marL="679484" indent="-339742" lvl="1">
              <a:lnSpc>
                <a:spcPts val="4406"/>
              </a:lnSpc>
              <a:buFont typeface="Arial"/>
              <a:buChar char="•"/>
            </a:pPr>
            <a:r>
              <a:rPr lang="en-US" sz="3147" spc="25">
                <a:solidFill>
                  <a:srgbClr val="FFFFFF"/>
                </a:solidFill>
                <a:latin typeface="TT Chocolates"/>
              </a:rPr>
              <a:t>We assess our solution's effectiveness based on user feedback. </a:t>
            </a:r>
          </a:p>
          <a:p>
            <a:pPr marL="679484" indent="-339742" lvl="1">
              <a:lnSpc>
                <a:spcPts val="4406"/>
              </a:lnSpc>
              <a:buFont typeface="Arial"/>
              <a:buChar char="•"/>
            </a:pPr>
            <a:r>
              <a:rPr lang="en-US" sz="3147" spc="25">
                <a:solidFill>
                  <a:srgbClr val="FFFFFF"/>
                </a:solidFill>
                <a:latin typeface="TT Chocolates"/>
              </a:rPr>
              <a:t>Our team demonstrated effective collaboration during the project.</a:t>
            </a:r>
          </a:p>
          <a:p>
            <a:pPr>
              <a:lnSpc>
                <a:spcPts val="3286"/>
              </a:lnSpc>
            </a:pPr>
          </a:p>
        </p:txBody>
      </p:sp>
      <p:grpSp>
        <p:nvGrpSpPr>
          <p:cNvPr name="Group 9" id="9"/>
          <p:cNvGrpSpPr/>
          <p:nvPr/>
        </p:nvGrpSpPr>
        <p:grpSpPr>
          <a:xfrm rot="0">
            <a:off x="497179" y="5245113"/>
            <a:ext cx="1080009" cy="1438845"/>
            <a:chOff x="0" y="0"/>
            <a:chExt cx="1440013" cy="1918460"/>
          </a:xfrm>
        </p:grpSpPr>
        <p:sp>
          <p:nvSpPr>
            <p:cNvPr name="Freeform 10" id="10"/>
            <p:cNvSpPr/>
            <p:nvPr/>
          </p:nvSpPr>
          <p:spPr>
            <a:xfrm flipH="false" flipV="false" rot="-5400000">
              <a:off x="-117210" y="361237"/>
              <a:ext cx="1674433" cy="1440013"/>
            </a:xfrm>
            <a:custGeom>
              <a:avLst/>
              <a:gdLst/>
              <a:ahLst/>
              <a:cxnLst/>
              <a:rect r="r" b="b" t="t" l="l"/>
              <a:pathLst>
                <a:path h="1440013" w="1674433">
                  <a:moveTo>
                    <a:pt x="0" y="0"/>
                  </a:moveTo>
                  <a:lnTo>
                    <a:pt x="1674433" y="0"/>
                  </a:lnTo>
                  <a:lnTo>
                    <a:pt x="1674433" y="1440012"/>
                  </a:lnTo>
                  <a:lnTo>
                    <a:pt x="0" y="1440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062" y="-180975"/>
              <a:ext cx="1235888" cy="2099435"/>
            </a:xfrm>
            <a:prstGeom prst="rect">
              <a:avLst/>
            </a:prstGeom>
          </p:spPr>
          <p:txBody>
            <a:bodyPr anchor="t" rtlCol="false" tIns="0" lIns="0" bIns="0" rIns="0">
              <a:spAutoFit/>
            </a:bodyPr>
            <a:lstStyle/>
            <a:p>
              <a:pPr algn="ctr">
                <a:lnSpc>
                  <a:spcPts val="13271"/>
                </a:lnSpc>
              </a:pPr>
              <a:r>
                <a:rPr lang="en-US" sz="9479">
                  <a:solidFill>
                    <a:srgbClr val="374F90"/>
                  </a:solidFill>
                  <a:latin typeface="Ara Hamah Alfidaa"/>
                </a:rPr>
                <a:t>2</a:t>
              </a:r>
            </a:p>
          </p:txBody>
        </p:sp>
      </p:grpSp>
      <p:sp>
        <p:nvSpPr>
          <p:cNvPr name="TextBox 12" id="12"/>
          <p:cNvSpPr txBox="true"/>
          <p:nvPr/>
        </p:nvSpPr>
        <p:spPr>
          <a:xfrm rot="0">
            <a:off x="310446" y="6760158"/>
            <a:ext cx="16629640" cy="1554962"/>
          </a:xfrm>
          <a:prstGeom prst="rect">
            <a:avLst/>
          </a:prstGeom>
        </p:spPr>
        <p:txBody>
          <a:bodyPr anchor="t" rtlCol="false" tIns="0" lIns="0" bIns="0" rIns="0">
            <a:spAutoFit/>
          </a:bodyPr>
          <a:lstStyle/>
          <a:p>
            <a:pPr marL="670591" indent="-335296" lvl="1">
              <a:lnSpc>
                <a:spcPts val="4348"/>
              </a:lnSpc>
              <a:buFont typeface="Arial"/>
              <a:buChar char="•"/>
            </a:pPr>
            <a:r>
              <a:rPr lang="en-US" sz="3106" spc="24">
                <a:solidFill>
                  <a:srgbClr val="FFFFFF"/>
                </a:solidFill>
                <a:latin typeface="TT Chocolates"/>
              </a:rPr>
              <a:t>Successfully executing detailed plans. </a:t>
            </a:r>
          </a:p>
          <a:p>
            <a:pPr marL="670591" indent="-335296" lvl="1">
              <a:lnSpc>
                <a:spcPts val="4348"/>
              </a:lnSpc>
              <a:buFont typeface="Arial"/>
              <a:buChar char="•"/>
            </a:pPr>
            <a:r>
              <a:rPr lang="en-US" sz="3106" spc="24">
                <a:solidFill>
                  <a:srgbClr val="FFFFFF"/>
                </a:solidFill>
                <a:latin typeface="TT Chocolates"/>
              </a:rPr>
              <a:t>Effective teamwork allowed us to excel in each design thinking phase.</a:t>
            </a:r>
          </a:p>
          <a:p>
            <a:pPr>
              <a:lnSpc>
                <a:spcPts val="3788"/>
              </a:lnSpc>
            </a:pPr>
          </a:p>
        </p:txBody>
      </p:sp>
      <p:sp>
        <p:nvSpPr>
          <p:cNvPr name="TextBox 13" id="13"/>
          <p:cNvSpPr txBox="true"/>
          <p:nvPr/>
        </p:nvSpPr>
        <p:spPr>
          <a:xfrm rot="0">
            <a:off x="1611471" y="5393413"/>
            <a:ext cx="14851207" cy="1027947"/>
          </a:xfrm>
          <a:prstGeom prst="rect">
            <a:avLst/>
          </a:prstGeom>
        </p:spPr>
        <p:txBody>
          <a:bodyPr anchor="t" rtlCol="false" tIns="0" lIns="0" bIns="0" rIns="0">
            <a:spAutoFit/>
          </a:bodyPr>
          <a:lstStyle/>
          <a:p>
            <a:pPr>
              <a:lnSpc>
                <a:spcPts val="8441"/>
              </a:lnSpc>
            </a:pPr>
            <a:r>
              <a:rPr lang="en-US" sz="6029">
                <a:solidFill>
                  <a:srgbClr val="FFFFFF"/>
                </a:solidFill>
                <a:latin typeface="Ara Hamah Alfidaa"/>
              </a:rPr>
              <a:t>the transition between design thinking phases</a:t>
            </a:r>
          </a:p>
        </p:txBody>
      </p:sp>
      <p:sp>
        <p:nvSpPr>
          <p:cNvPr name="TextBox 14" id="14"/>
          <p:cNvSpPr txBox="true"/>
          <p:nvPr/>
        </p:nvSpPr>
        <p:spPr>
          <a:xfrm rot="0">
            <a:off x="2396925" y="638492"/>
            <a:ext cx="13095109" cy="1052319"/>
          </a:xfrm>
          <a:prstGeom prst="rect">
            <a:avLst/>
          </a:prstGeom>
        </p:spPr>
        <p:txBody>
          <a:bodyPr anchor="t" rtlCol="false" tIns="0" lIns="0" bIns="0" rIns="0">
            <a:spAutoFit/>
          </a:bodyPr>
          <a:lstStyle/>
          <a:p>
            <a:pPr algn="ctr">
              <a:lnSpc>
                <a:spcPts val="7643"/>
              </a:lnSpc>
            </a:pPr>
            <a:r>
              <a:rPr lang="en-US" sz="8399">
                <a:solidFill>
                  <a:srgbClr val="FFFFFF"/>
                </a:solidFill>
                <a:latin typeface="Ara Hamah Alfidaa"/>
              </a:rPr>
              <a:t>Design thinking assessment points</a:t>
            </a:r>
          </a:p>
        </p:txBody>
      </p:sp>
      <p:sp>
        <p:nvSpPr>
          <p:cNvPr name="Freeform 15" id="15"/>
          <p:cNvSpPr/>
          <p:nvPr/>
        </p:nvSpPr>
        <p:spPr>
          <a:xfrm flipH="true" flipV="false" rot="-607588">
            <a:off x="-3229376" y="-2238857"/>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239475" y="2472021"/>
            <a:ext cx="5330039" cy="3437875"/>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331" t="0" r="-331" b="0"/>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8" id="8"/>
          <p:cNvGrpSpPr>
            <a:grpSpLocks noChangeAspect="true"/>
          </p:cNvGrpSpPr>
          <p:nvPr/>
        </p:nvGrpSpPr>
        <p:grpSpPr>
          <a:xfrm rot="0">
            <a:off x="6380071" y="2448483"/>
            <a:ext cx="5330039" cy="3437875"/>
            <a:chOff x="0" y="0"/>
            <a:chExt cx="6350000" cy="4095750"/>
          </a:xfrm>
        </p:grpSpPr>
        <p:sp>
          <p:nvSpPr>
            <p:cNvPr name="Freeform 9" id="9"/>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6"/>
              <a:stretch>
                <a:fillRect l="-716" t="0" r="-716" b="0"/>
              </a:stretch>
            </a:blipFill>
          </p:spPr>
        </p:sp>
        <p:sp>
          <p:nvSpPr>
            <p:cNvPr name="Freeform 10" id="10"/>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11" id="11"/>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TextBox 12" id="12"/>
          <p:cNvSpPr txBox="true"/>
          <p:nvPr/>
        </p:nvSpPr>
        <p:spPr>
          <a:xfrm rot="0">
            <a:off x="239475" y="-171450"/>
            <a:ext cx="9334500" cy="1542471"/>
          </a:xfrm>
          <a:prstGeom prst="rect">
            <a:avLst/>
          </a:prstGeom>
        </p:spPr>
        <p:txBody>
          <a:bodyPr anchor="t" rtlCol="false" tIns="0" lIns="0" bIns="0" rIns="0">
            <a:spAutoFit/>
          </a:bodyPr>
          <a:lstStyle/>
          <a:p>
            <a:pPr algn="ctr">
              <a:lnSpc>
                <a:spcPts val="12631"/>
              </a:lnSpc>
              <a:spcBef>
                <a:spcPct val="0"/>
              </a:spcBef>
            </a:pPr>
            <a:r>
              <a:rPr lang="en-US" sz="9022">
                <a:solidFill>
                  <a:srgbClr val="FFFFFF"/>
                </a:solidFill>
                <a:latin typeface="Ara Hamah Alfidaa"/>
              </a:rPr>
              <a:t>Design Thinking Evidence</a:t>
            </a:r>
          </a:p>
        </p:txBody>
      </p:sp>
      <p:grpSp>
        <p:nvGrpSpPr>
          <p:cNvPr name="Group 13" id="13"/>
          <p:cNvGrpSpPr/>
          <p:nvPr/>
        </p:nvGrpSpPr>
        <p:grpSpPr>
          <a:xfrm rot="0">
            <a:off x="185940" y="1371021"/>
            <a:ext cx="4941937" cy="1320149"/>
            <a:chOff x="0" y="0"/>
            <a:chExt cx="6589249" cy="1760199"/>
          </a:xfrm>
        </p:grpSpPr>
        <p:sp>
          <p:nvSpPr>
            <p:cNvPr name="Freeform 14" id="14"/>
            <p:cNvSpPr/>
            <p:nvPr/>
          </p:nvSpPr>
          <p:spPr>
            <a:xfrm flipH="false" flipV="false" rot="0">
              <a:off x="0" y="0"/>
              <a:ext cx="6589249" cy="1257948"/>
            </a:xfrm>
            <a:custGeom>
              <a:avLst/>
              <a:gdLst/>
              <a:ahLst/>
              <a:cxnLst/>
              <a:rect r="r" b="b" t="t" l="l"/>
              <a:pathLst>
                <a:path h="1257948" w="6589249">
                  <a:moveTo>
                    <a:pt x="0" y="0"/>
                  </a:moveTo>
                  <a:lnTo>
                    <a:pt x="6589249" y="0"/>
                  </a:lnTo>
                  <a:lnTo>
                    <a:pt x="6589249" y="1257948"/>
                  </a:lnTo>
                  <a:lnTo>
                    <a:pt x="0" y="12579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0" y="161964"/>
              <a:ext cx="5324239" cy="1598235"/>
            </a:xfrm>
            <a:prstGeom prst="rect">
              <a:avLst/>
            </a:prstGeom>
          </p:spPr>
          <p:txBody>
            <a:bodyPr anchor="t" rtlCol="false" tIns="0" lIns="0" bIns="0" rIns="0">
              <a:spAutoFit/>
            </a:bodyPr>
            <a:lstStyle/>
            <a:p>
              <a:pPr algn="ctr">
                <a:lnSpc>
                  <a:spcPts val="4848"/>
                </a:lnSpc>
              </a:pPr>
              <a:r>
                <a:rPr lang="en-US" sz="3463" spc="533">
                  <a:solidFill>
                    <a:srgbClr val="232E54"/>
                  </a:solidFill>
                  <a:latin typeface="Tek Tall Arabic Bold"/>
                </a:rPr>
                <a:t>Empathize</a:t>
              </a:r>
            </a:p>
            <a:p>
              <a:pPr algn="ctr">
                <a:lnSpc>
                  <a:spcPts val="4848"/>
                </a:lnSpc>
              </a:pPr>
            </a:p>
          </p:txBody>
        </p:sp>
      </p:grpSp>
      <p:sp>
        <p:nvSpPr>
          <p:cNvPr name="TextBox 16" id="16"/>
          <p:cNvSpPr txBox="true"/>
          <p:nvPr/>
        </p:nvSpPr>
        <p:spPr>
          <a:xfrm rot="0">
            <a:off x="239475" y="6209518"/>
            <a:ext cx="5554393" cy="3699675"/>
          </a:xfrm>
          <a:prstGeom prst="rect">
            <a:avLst/>
          </a:prstGeom>
        </p:spPr>
        <p:txBody>
          <a:bodyPr anchor="t" rtlCol="false" tIns="0" lIns="0" bIns="0" rIns="0">
            <a:spAutoFit/>
          </a:bodyPr>
          <a:lstStyle/>
          <a:p>
            <a:pPr algn="ctr">
              <a:lnSpc>
                <a:spcPts val="3651"/>
              </a:lnSpc>
              <a:spcBef>
                <a:spcPct val="0"/>
              </a:spcBef>
            </a:pPr>
            <a:r>
              <a:rPr lang="en-US" sz="2608">
                <a:solidFill>
                  <a:srgbClr val="FFFFFF"/>
                </a:solidFill>
                <a:latin typeface="Ara Hamah Alfidaa"/>
              </a:rPr>
              <a:t>Q: Do you find maintaining a good habit of tracking and budgeting seemed like a struggle to stay motivated?</a:t>
            </a:r>
          </a:p>
          <a:p>
            <a:pPr algn="ctr">
              <a:lnSpc>
                <a:spcPts val="3651"/>
              </a:lnSpc>
              <a:spcBef>
                <a:spcPct val="0"/>
              </a:spcBef>
            </a:pPr>
            <a:r>
              <a:rPr lang="en-US" sz="2608">
                <a:solidFill>
                  <a:srgbClr val="FFFFFF"/>
                </a:solidFill>
                <a:latin typeface="Ara Hamah Alfidaa"/>
              </a:rPr>
              <a:t>A: The short answer would be yes, because life can get pretty hectic, can get busy with classes or with my life. And I do tend to forget other priorities that i have to maintain, other than recording my financial and other stuff.</a:t>
            </a:r>
          </a:p>
        </p:txBody>
      </p:sp>
      <p:sp>
        <p:nvSpPr>
          <p:cNvPr name="TextBox 17" id="17"/>
          <p:cNvSpPr txBox="true"/>
          <p:nvPr/>
        </p:nvSpPr>
        <p:spPr>
          <a:xfrm rot="0">
            <a:off x="6380071" y="6366687"/>
            <a:ext cx="5330039" cy="3385335"/>
          </a:xfrm>
          <a:prstGeom prst="rect">
            <a:avLst/>
          </a:prstGeom>
        </p:spPr>
        <p:txBody>
          <a:bodyPr anchor="t" rtlCol="false" tIns="0" lIns="0" bIns="0" rIns="0">
            <a:spAutoFit/>
          </a:bodyPr>
          <a:lstStyle/>
          <a:p>
            <a:pPr algn="ctr">
              <a:lnSpc>
                <a:spcPts val="3823"/>
              </a:lnSpc>
            </a:pPr>
            <a:r>
              <a:rPr lang="en-US" sz="2731">
                <a:solidFill>
                  <a:srgbClr val="FFFFFF"/>
                </a:solidFill>
                <a:latin typeface="Ara Hamah Alfidaa"/>
              </a:rPr>
              <a:t>Q: Have you encountered challenges in understanding effective management in finance strategies? </a:t>
            </a:r>
          </a:p>
          <a:p>
            <a:pPr algn="ctr">
              <a:lnSpc>
                <a:spcPts val="3823"/>
              </a:lnSpc>
            </a:pPr>
            <a:r>
              <a:rPr lang="en-US" sz="2731">
                <a:solidFill>
                  <a:srgbClr val="FFFFFF"/>
                </a:solidFill>
                <a:latin typeface="Ara Hamah Alfidaa"/>
              </a:rPr>
              <a:t>A: Yes, sometimes I feel like it's very difficult in managing finance and I think I need more guidance and information about it</a:t>
            </a:r>
          </a:p>
          <a:p>
            <a:pPr algn="ctr">
              <a:lnSpc>
                <a:spcPts val="3823"/>
              </a:lnSpc>
              <a:spcBef>
                <a:spcPct val="0"/>
              </a:spcBef>
            </a:pPr>
          </a:p>
        </p:txBody>
      </p:sp>
      <p:grpSp>
        <p:nvGrpSpPr>
          <p:cNvPr name="Group 18" id="18"/>
          <p:cNvGrpSpPr>
            <a:grpSpLocks noChangeAspect="true"/>
          </p:cNvGrpSpPr>
          <p:nvPr/>
        </p:nvGrpSpPr>
        <p:grpSpPr>
          <a:xfrm rot="0">
            <a:off x="12520667" y="2448483"/>
            <a:ext cx="5366531" cy="3461413"/>
            <a:chOff x="0" y="0"/>
            <a:chExt cx="6350000" cy="4095750"/>
          </a:xfrm>
        </p:grpSpPr>
        <p:sp>
          <p:nvSpPr>
            <p:cNvPr name="Freeform 19" id="19"/>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9"/>
              <a:stretch>
                <a:fillRect l="-838" t="0" r="-838" b="0"/>
              </a:stretch>
            </a:blipFill>
          </p:spPr>
        </p:sp>
        <p:sp>
          <p:nvSpPr>
            <p:cNvPr name="Freeform 20" id="20"/>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21" id="21"/>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name="TextBox 22" id="22"/>
          <p:cNvSpPr txBox="true"/>
          <p:nvPr/>
        </p:nvSpPr>
        <p:spPr>
          <a:xfrm rot="0">
            <a:off x="12680932" y="6248330"/>
            <a:ext cx="5206267" cy="3600732"/>
          </a:xfrm>
          <a:prstGeom prst="rect">
            <a:avLst/>
          </a:prstGeom>
        </p:spPr>
        <p:txBody>
          <a:bodyPr anchor="t" rtlCol="false" tIns="0" lIns="0" bIns="0" rIns="0">
            <a:spAutoFit/>
          </a:bodyPr>
          <a:lstStyle/>
          <a:p>
            <a:pPr algn="ctr">
              <a:lnSpc>
                <a:spcPts val="3562"/>
              </a:lnSpc>
            </a:pPr>
            <a:r>
              <a:rPr lang="en-US" sz="2544">
                <a:solidFill>
                  <a:srgbClr val="FFFFFF"/>
                </a:solidFill>
                <a:latin typeface="Ara Hamah Alfidaa"/>
              </a:rPr>
              <a:t>Q: Have you ever felt that the tools available for managing finances are just too complicated or costly?</a:t>
            </a:r>
          </a:p>
          <a:p>
            <a:pPr algn="ctr">
              <a:lnSpc>
                <a:spcPts val="3562"/>
              </a:lnSpc>
            </a:pPr>
            <a:r>
              <a:rPr lang="en-US" sz="2544">
                <a:solidFill>
                  <a:srgbClr val="FFFFFF"/>
                </a:solidFill>
                <a:latin typeface="Ara Hamah Alfidaa"/>
              </a:rPr>
              <a:t>A: Yes, I have. For me (the tools) it's too complex and expensive, which doesn't fit my situation. And it led to serious mismanagement in my finances</a:t>
            </a:r>
          </a:p>
          <a:p>
            <a:pPr algn="ctr">
              <a:lnSpc>
                <a:spcPts val="356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579558" y="-153127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1561127" y="5159943"/>
            <a:ext cx="6354042" cy="4098357"/>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304" t="0" r="-304" b="0"/>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8" id="8"/>
          <p:cNvGrpSpPr>
            <a:grpSpLocks noChangeAspect="true"/>
          </p:cNvGrpSpPr>
          <p:nvPr/>
        </p:nvGrpSpPr>
        <p:grpSpPr>
          <a:xfrm rot="0">
            <a:off x="11561127" y="685510"/>
            <a:ext cx="6264403" cy="4040540"/>
            <a:chOff x="0" y="0"/>
            <a:chExt cx="6350000" cy="4095750"/>
          </a:xfrm>
        </p:grpSpPr>
        <p:sp>
          <p:nvSpPr>
            <p:cNvPr name="Freeform 9" id="9"/>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6"/>
              <a:stretch>
                <a:fillRect l="0" t="-121" r="0" b="-121"/>
              </a:stretch>
            </a:blipFill>
          </p:spPr>
        </p:sp>
        <p:sp>
          <p:nvSpPr>
            <p:cNvPr name="Freeform 10" id="10"/>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11" id="11"/>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12" id="12"/>
          <p:cNvGrpSpPr/>
          <p:nvPr/>
        </p:nvGrpSpPr>
        <p:grpSpPr>
          <a:xfrm rot="0">
            <a:off x="246527" y="556970"/>
            <a:ext cx="4941937" cy="943461"/>
            <a:chOff x="0" y="0"/>
            <a:chExt cx="6589249" cy="1257948"/>
          </a:xfrm>
        </p:grpSpPr>
        <p:sp>
          <p:nvSpPr>
            <p:cNvPr name="Freeform 13" id="13"/>
            <p:cNvSpPr/>
            <p:nvPr/>
          </p:nvSpPr>
          <p:spPr>
            <a:xfrm flipH="false" flipV="false" rot="0">
              <a:off x="0" y="0"/>
              <a:ext cx="6589249" cy="1257948"/>
            </a:xfrm>
            <a:custGeom>
              <a:avLst/>
              <a:gdLst/>
              <a:ahLst/>
              <a:cxnLst/>
              <a:rect r="r" b="b" t="t" l="l"/>
              <a:pathLst>
                <a:path h="1257948" w="6589249">
                  <a:moveTo>
                    <a:pt x="0" y="0"/>
                  </a:moveTo>
                  <a:lnTo>
                    <a:pt x="6589249" y="0"/>
                  </a:lnTo>
                  <a:lnTo>
                    <a:pt x="6589249" y="1257948"/>
                  </a:lnTo>
                  <a:lnTo>
                    <a:pt x="0" y="12579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0" y="161964"/>
              <a:ext cx="5324239" cy="783337"/>
            </a:xfrm>
            <a:prstGeom prst="rect">
              <a:avLst/>
            </a:prstGeom>
          </p:spPr>
          <p:txBody>
            <a:bodyPr anchor="t" rtlCol="false" tIns="0" lIns="0" bIns="0" rIns="0">
              <a:spAutoFit/>
            </a:bodyPr>
            <a:lstStyle/>
            <a:p>
              <a:pPr algn="ctr">
                <a:lnSpc>
                  <a:spcPts val="4848"/>
                </a:lnSpc>
              </a:pPr>
              <a:r>
                <a:rPr lang="en-US" sz="3463" spc="533">
                  <a:solidFill>
                    <a:srgbClr val="232E54"/>
                  </a:solidFill>
                  <a:latin typeface="Tek Tall Arabic Bold"/>
                </a:rPr>
                <a:t>Define</a:t>
              </a:r>
            </a:p>
          </p:txBody>
        </p:sp>
      </p:grpSp>
      <p:sp>
        <p:nvSpPr>
          <p:cNvPr name="TextBox 15" id="15"/>
          <p:cNvSpPr txBox="true"/>
          <p:nvPr/>
        </p:nvSpPr>
        <p:spPr>
          <a:xfrm rot="0">
            <a:off x="246527" y="1433755"/>
            <a:ext cx="11228455" cy="8557083"/>
          </a:xfrm>
          <a:prstGeom prst="rect">
            <a:avLst/>
          </a:prstGeom>
        </p:spPr>
        <p:txBody>
          <a:bodyPr anchor="t" rtlCol="false" tIns="0" lIns="0" bIns="0" rIns="0">
            <a:spAutoFit/>
          </a:bodyPr>
          <a:lstStyle/>
          <a:p>
            <a:pPr marL="697780" indent="-348890" lvl="1">
              <a:lnSpc>
                <a:spcPts val="4524"/>
              </a:lnSpc>
              <a:buFont typeface="Arial"/>
              <a:buChar char="•"/>
            </a:pPr>
            <a:r>
              <a:rPr lang="en-US" sz="3231">
                <a:solidFill>
                  <a:srgbClr val="FFFFFF"/>
                </a:solidFill>
                <a:latin typeface="Ara Hamah Alfidaa"/>
              </a:rPr>
              <a:t>Many</a:t>
            </a:r>
            <a:r>
              <a:rPr lang="en-US" sz="3231">
                <a:solidFill>
                  <a:srgbClr val="FFFFFF"/>
                </a:solidFill>
                <a:latin typeface="Ara Hamah Alfidaa"/>
              </a:rPr>
              <a:t> users struggle with overspending and accumulating debt due to a lack of budgeting knowledge. </a:t>
            </a:r>
          </a:p>
          <a:p>
            <a:pPr>
              <a:lnSpc>
                <a:spcPts val="4524"/>
              </a:lnSpc>
            </a:pPr>
            <a:r>
              <a:rPr lang="en-US" sz="3231">
                <a:solidFill>
                  <a:srgbClr val="FFFFFF"/>
                </a:solidFill>
                <a:latin typeface="Ara Hamah Alfidaa"/>
              </a:rPr>
              <a:t>Our solution is to create a community within the Smart Money app where users can </a:t>
            </a:r>
            <a:r>
              <a:rPr lang="en-US" sz="3231" u="sng">
                <a:solidFill>
                  <a:srgbClr val="FFFFFF"/>
                </a:solidFill>
                <a:latin typeface="Ara Hamah Alfidaa"/>
              </a:rPr>
              <a:t>share insights and guidance</a:t>
            </a:r>
            <a:r>
              <a:rPr lang="en-US" sz="3231">
                <a:solidFill>
                  <a:srgbClr val="FFFFFF"/>
                </a:solidFill>
                <a:latin typeface="Ara Hamah Alfidaa"/>
              </a:rPr>
              <a:t> on managing expenses.</a:t>
            </a:r>
          </a:p>
          <a:p>
            <a:pPr>
              <a:lnSpc>
                <a:spcPts val="4524"/>
              </a:lnSpc>
            </a:pPr>
          </a:p>
          <a:p>
            <a:pPr marL="697780" indent="-348890" lvl="1">
              <a:lnSpc>
                <a:spcPts val="4524"/>
              </a:lnSpc>
              <a:buFont typeface="Arial"/>
              <a:buChar char="•"/>
            </a:pPr>
            <a:r>
              <a:rPr lang="en-US" sz="3231">
                <a:solidFill>
                  <a:srgbClr val="FFFFFF"/>
                </a:solidFill>
                <a:latin typeface="Ara Hamah Alfidaa"/>
              </a:rPr>
              <a:t>Another challenge is users' difficulty in tracking expenses consistently.</a:t>
            </a:r>
          </a:p>
          <a:p>
            <a:pPr>
              <a:lnSpc>
                <a:spcPts val="4524"/>
              </a:lnSpc>
            </a:pPr>
            <a:r>
              <a:rPr lang="en-US" sz="3231">
                <a:solidFill>
                  <a:srgbClr val="FFFFFF"/>
                </a:solidFill>
                <a:latin typeface="Ara Hamah Alfidaa"/>
              </a:rPr>
              <a:t> To address this, we design the app to appear </a:t>
            </a:r>
            <a:r>
              <a:rPr lang="en-US" sz="3231" u="sng">
                <a:solidFill>
                  <a:srgbClr val="FFFFFF"/>
                </a:solidFill>
                <a:latin typeface="Ara Hamah Alfidaa"/>
              </a:rPr>
              <a:t>simple and user-friendly</a:t>
            </a:r>
            <a:r>
              <a:rPr lang="en-US" sz="3231">
                <a:solidFill>
                  <a:srgbClr val="FFFFFF"/>
                </a:solidFill>
                <a:latin typeface="Ara Hamah Alfidaa"/>
              </a:rPr>
              <a:t>, making expense tracking feel easy and accessible.</a:t>
            </a:r>
          </a:p>
          <a:p>
            <a:pPr>
              <a:lnSpc>
                <a:spcPts val="4524"/>
              </a:lnSpc>
            </a:pPr>
          </a:p>
          <a:p>
            <a:pPr marL="697780" indent="-348890" lvl="1">
              <a:lnSpc>
                <a:spcPts val="4524"/>
              </a:lnSpc>
              <a:buFont typeface="Arial"/>
              <a:buChar char="•"/>
            </a:pPr>
            <a:r>
              <a:rPr lang="en-US" sz="3231">
                <a:solidFill>
                  <a:srgbClr val="FFFFFF"/>
                </a:solidFill>
                <a:latin typeface="Ara Hamah Alfidaa"/>
              </a:rPr>
              <a:t>Limited access to suitable financial tools is also a problem, often due to complex interfaces and subscription requirements. </a:t>
            </a:r>
          </a:p>
          <a:p>
            <a:pPr>
              <a:lnSpc>
                <a:spcPts val="4524"/>
              </a:lnSpc>
            </a:pPr>
            <a:r>
              <a:rPr lang="en-US" sz="3231">
                <a:solidFill>
                  <a:srgbClr val="FFFFFF"/>
                </a:solidFill>
                <a:latin typeface="Ara Hamah Alfidaa"/>
              </a:rPr>
              <a:t>The solution is to streamline our Smart Money app, </a:t>
            </a:r>
            <a:r>
              <a:rPr lang="en-US" sz="3231" u="sng">
                <a:solidFill>
                  <a:srgbClr val="FFFFFF"/>
                </a:solidFill>
                <a:latin typeface="Ara Hamah Alfidaa"/>
              </a:rPr>
              <a:t>focusing on essential functions and ensuring a straightforward onboarding</a:t>
            </a:r>
            <a:r>
              <a:rPr lang="en-US" sz="3231">
                <a:solidFill>
                  <a:srgbClr val="FFFFFF"/>
                </a:solidFill>
                <a:latin typeface="Ara Hamah Alfidaa"/>
              </a:rPr>
              <a:t> process for users' basic financial information.</a:t>
            </a:r>
          </a:p>
          <a:p>
            <a:pPr algn="ctr">
              <a:lnSpc>
                <a:spcPts val="452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DAF26D2x8uI</dc:identifier>
  <dcterms:modified xsi:type="dcterms:W3CDTF">2011-08-01T06:04:30Z</dcterms:modified>
  <cp:revision>1</cp:revision>
  <dc:title>Blue Futuristic Illustrative Artificial Intelligence Project Presentation</dc:title>
</cp:coreProperties>
</file>